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935" r:id="rId2"/>
    <p:sldId id="949" r:id="rId3"/>
    <p:sldId id="302" r:id="rId4"/>
    <p:sldId id="904" r:id="rId5"/>
    <p:sldId id="345" r:id="rId6"/>
    <p:sldId id="944" r:id="rId7"/>
    <p:sldId id="937" r:id="rId8"/>
    <p:sldId id="939" r:id="rId9"/>
    <p:sldId id="953" r:id="rId10"/>
    <p:sldId id="938" r:id="rId11"/>
    <p:sldId id="948" r:id="rId12"/>
    <p:sldId id="954" r:id="rId13"/>
    <p:sldId id="951" r:id="rId14"/>
    <p:sldId id="952" r:id="rId15"/>
    <p:sldId id="946" r:id="rId1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C800"/>
    <a:srgbClr val="FFFFFF"/>
    <a:srgbClr val="000000"/>
    <a:srgbClr val="9C9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65159B-05B7-48F8-926C-5B70FA94F109}" v="19" dt="2023-06-21T15:48:31.8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5744" autoAdjust="0"/>
  </p:normalViewPr>
  <p:slideViewPr>
    <p:cSldViewPr snapToGrid="0">
      <p:cViewPr varScale="1">
        <p:scale>
          <a:sx n="41" d="100"/>
          <a:sy n="41" d="100"/>
        </p:scale>
        <p:origin x="1157" y="3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Chandler" userId="7599fa54-22b5-4944-afd8-197afafb624c" providerId="ADAL" clId="{C66F11F4-2C02-4846-B3C2-2DFEF8F6AEA2}"/>
    <pc:docChg chg="modSld">
      <pc:chgData name="Peter Chandler" userId="7599fa54-22b5-4944-afd8-197afafb624c" providerId="ADAL" clId="{C66F11F4-2C02-4846-B3C2-2DFEF8F6AEA2}" dt="2023-06-21T16:21:13.788" v="14" actId="20577"/>
      <pc:docMkLst>
        <pc:docMk/>
      </pc:docMkLst>
      <pc:sldChg chg="modSp mod">
        <pc:chgData name="Peter Chandler" userId="7599fa54-22b5-4944-afd8-197afafb624c" providerId="ADAL" clId="{C66F11F4-2C02-4846-B3C2-2DFEF8F6AEA2}" dt="2023-06-21T16:21:13.788" v="14" actId="20577"/>
        <pc:sldMkLst>
          <pc:docMk/>
          <pc:sldMk cId="1224458007" sldId="904"/>
        </pc:sldMkLst>
        <pc:spChg chg="mod">
          <ac:chgData name="Peter Chandler" userId="7599fa54-22b5-4944-afd8-197afafb624c" providerId="ADAL" clId="{C66F11F4-2C02-4846-B3C2-2DFEF8F6AEA2}" dt="2023-06-21T16:21:13.788" v="14" actId="20577"/>
          <ac:spMkLst>
            <pc:docMk/>
            <pc:sldMk cId="1224458007" sldId="904"/>
            <ac:spMk id="27" creationId="{975FDA81-BCE6-4881-9AC1-662CC126F03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3843E46D-33CE-4C32-A51E-3FBFF05C138C}" type="datetimeFigureOut">
              <a:rPr lang="en-GB" smtClean="0"/>
              <a:t>21/06/2023</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20B7D9D-2FB1-4C10-A246-9D262AED2161}" type="slidenum">
              <a:rPr lang="en-GB" smtClean="0"/>
              <a:t>‹#›</a:t>
            </a:fld>
            <a:endParaRPr lang="en-GB"/>
          </a:p>
        </p:txBody>
      </p:sp>
    </p:spTree>
    <p:extLst>
      <p:ext uri="{BB962C8B-B14F-4D97-AF65-F5344CB8AC3E}">
        <p14:creationId xmlns:p14="http://schemas.microsoft.com/office/powerpoint/2010/main" val="22612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C2D2BEC-B8DD-4157-95ED-800987CA1A23}" type="datetimeFigureOut">
              <a:rPr lang="en-GB" smtClean="0"/>
              <a:t>21/06/2023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A2936E7-7649-4E1C-8C02-0CAF2588A262}" type="slidenum">
              <a:rPr lang="en-GB" smtClean="0"/>
              <a:t>‹#›</a:t>
            </a:fld>
            <a:endParaRPr lang="en-GB"/>
          </a:p>
        </p:txBody>
      </p:sp>
    </p:spTree>
    <p:extLst>
      <p:ext uri="{BB962C8B-B14F-4D97-AF65-F5344CB8AC3E}">
        <p14:creationId xmlns:p14="http://schemas.microsoft.com/office/powerpoint/2010/main" val="4213662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US" dirty="0">
              <a:cs typeface="Calibri"/>
            </a:endParaRPr>
          </a:p>
        </p:txBody>
      </p:sp>
      <p:sp>
        <p:nvSpPr>
          <p:cNvPr id="4" name="Slide Number Placeholder 3"/>
          <p:cNvSpPr>
            <a:spLocks noGrp="1"/>
          </p:cNvSpPr>
          <p:nvPr>
            <p:ph type="sldNum" sz="quarter" idx="5"/>
          </p:nvPr>
        </p:nvSpPr>
        <p:spPr/>
        <p:txBody>
          <a:bodyPr/>
          <a:lstStyle/>
          <a:p>
            <a:fld id="{E8210045-6DB5-4298-AF9B-77B12CC1C6B5}" type="slidenum">
              <a:rPr lang="en-GB" smtClean="0"/>
              <a:t>1</a:t>
            </a:fld>
            <a:endParaRPr lang="en-GB"/>
          </a:p>
        </p:txBody>
      </p:sp>
    </p:spTree>
    <p:extLst>
      <p:ext uri="{BB962C8B-B14F-4D97-AF65-F5344CB8AC3E}">
        <p14:creationId xmlns:p14="http://schemas.microsoft.com/office/powerpoint/2010/main" val="1053053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2936E7-7649-4E1C-8C02-0CAF2588A262}" type="slidenum">
              <a:rPr lang="en-GB" smtClean="0"/>
              <a:t>11</a:t>
            </a:fld>
            <a:endParaRPr lang="en-GB"/>
          </a:p>
        </p:txBody>
      </p:sp>
    </p:spTree>
    <p:extLst>
      <p:ext uri="{BB962C8B-B14F-4D97-AF65-F5344CB8AC3E}">
        <p14:creationId xmlns:p14="http://schemas.microsoft.com/office/powerpoint/2010/main" val="1571332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GB" b="0" i="0" dirty="0">
                <a:solidFill>
                  <a:srgbClr val="686869"/>
                </a:solidFill>
                <a:effectLst/>
                <a:latin typeface="Humanist777"/>
              </a:rPr>
              <a:t>Digital Growth Programme  is a digital support offering access to grant funding, an array of awareness-raising seminars and strategic action-planning workshops designed to help SMEs embrace new technology.</a:t>
            </a:r>
          </a:p>
          <a:p>
            <a:pPr algn="l">
              <a:buFont typeface="Arial" panose="020B0604020202020204" pitchFamily="34" charset="0"/>
              <a:buNone/>
            </a:pPr>
            <a:endParaRPr lang="en-GB" b="0" i="0" dirty="0">
              <a:solidFill>
                <a:srgbClr val="686869"/>
              </a:solidFill>
              <a:effectLst/>
              <a:latin typeface="Humanist777"/>
            </a:endParaRPr>
          </a:p>
          <a:p>
            <a:pPr algn="l">
              <a:buFont typeface="Arial" panose="020B0604020202020204" pitchFamily="34" charset="0"/>
              <a:buChar char="•"/>
            </a:pPr>
            <a:r>
              <a:rPr lang="en-GB" b="0" i="0" dirty="0">
                <a:solidFill>
                  <a:srgbClr val="686869"/>
                </a:solidFill>
                <a:effectLst/>
                <a:latin typeface="Humanist777"/>
              </a:rPr>
              <a:t>Digital </a:t>
            </a:r>
            <a:r>
              <a:rPr lang="en-GB" b="0" i="0" dirty="0" err="1">
                <a:solidFill>
                  <a:srgbClr val="686869"/>
                </a:solidFill>
                <a:effectLst/>
                <a:latin typeface="Humanist777"/>
              </a:rPr>
              <a:t>Upscaler</a:t>
            </a:r>
            <a:r>
              <a:rPr lang="en-GB" b="0" i="0" dirty="0">
                <a:solidFill>
                  <a:srgbClr val="686869"/>
                </a:solidFill>
                <a:effectLst/>
                <a:latin typeface="Humanist777"/>
              </a:rPr>
              <a:t> – for High Growth Companies with the knowledge, investment and capacity to embrace new technologies  this East Midlands wide programme has supported 614 businesses to date of which 238 businesses from Leicester and Leicestershire </a:t>
            </a:r>
          </a:p>
          <a:p>
            <a:pPr algn="l">
              <a:buFont typeface="Arial" panose="020B0604020202020204" pitchFamily="34" charset="0"/>
              <a:buNone/>
            </a:pPr>
            <a:endParaRPr lang="en-GB" b="0" i="0" dirty="0">
              <a:solidFill>
                <a:srgbClr val="686869"/>
              </a:solidFill>
              <a:effectLst/>
              <a:latin typeface="Humanist777"/>
            </a:endParaRPr>
          </a:p>
          <a:p>
            <a:pPr algn="l">
              <a:buFont typeface="Arial" panose="020B0604020202020204" pitchFamily="34" charset="0"/>
              <a:buChar char="•"/>
            </a:pPr>
            <a:r>
              <a:rPr lang="en-GB" b="0" i="0" dirty="0">
                <a:solidFill>
                  <a:srgbClr val="686869"/>
                </a:solidFill>
                <a:effectLst/>
                <a:latin typeface="Humanist777"/>
              </a:rPr>
              <a:t> Made Smarter – working in collaboration across the East Midlands  More than 150 businesses have now applied for Made Smarter East Midlands – with two-thirds already going forward to the next stage. In excess of 100 eligible expressions of interest have been received since the programme launched in December....</a:t>
            </a:r>
          </a:p>
          <a:p>
            <a:pPr algn="l">
              <a:buFont typeface="Arial" panose="020B0604020202020204" pitchFamily="34" charset="0"/>
              <a:buChar char="•"/>
            </a:pPr>
            <a:endParaRPr lang="en-GB" b="0" i="0" dirty="0">
              <a:solidFill>
                <a:srgbClr val="686869"/>
              </a:solidFill>
              <a:effectLst/>
              <a:latin typeface="Humanist777"/>
            </a:endParaRPr>
          </a:p>
          <a:p>
            <a:pPr algn="l">
              <a:buFont typeface="Arial" panose="020B0604020202020204" pitchFamily="34" charset="0"/>
              <a:buChar char="•"/>
            </a:pPr>
            <a:r>
              <a:rPr lang="en-GB" b="0" i="0" dirty="0">
                <a:solidFill>
                  <a:srgbClr val="686869"/>
                </a:solidFill>
                <a:effectLst/>
                <a:latin typeface="Humanist777"/>
              </a:rPr>
              <a:t> Create Growth  LLEP Growth Hub leading Creative Consortium with Derby Nottinghamshire and Lincolnshire programme to accelerate growth of businesses in the creative sector.   Will support 100 creative businesses  to scale, grow and become aby 2025</a:t>
            </a:r>
          </a:p>
          <a:p>
            <a:pPr algn="l">
              <a:buFont typeface="Arial" panose="020B0604020202020204" pitchFamily="34" charset="0"/>
              <a:buChar char="•"/>
            </a:pPr>
            <a:r>
              <a:rPr lang="en-GB" b="0" i="0" dirty="0">
                <a:solidFill>
                  <a:srgbClr val="686869"/>
                </a:solidFill>
                <a:effectLst/>
                <a:latin typeface="Humanist777"/>
              </a:rPr>
              <a:t>  </a:t>
            </a:r>
          </a:p>
        </p:txBody>
      </p:sp>
      <p:sp>
        <p:nvSpPr>
          <p:cNvPr id="4" name="Slide Number Placeholder 3"/>
          <p:cNvSpPr>
            <a:spLocks noGrp="1"/>
          </p:cNvSpPr>
          <p:nvPr>
            <p:ph type="sldNum" sz="quarter" idx="5"/>
          </p:nvPr>
        </p:nvSpPr>
        <p:spPr/>
        <p:txBody>
          <a:bodyPr/>
          <a:lstStyle/>
          <a:p>
            <a:fld id="{8A2936E7-7649-4E1C-8C02-0CAF2588A262}" type="slidenum">
              <a:rPr lang="en-GB" smtClean="0"/>
              <a:t>13</a:t>
            </a:fld>
            <a:endParaRPr lang="en-GB"/>
          </a:p>
        </p:txBody>
      </p:sp>
    </p:spTree>
    <p:extLst>
      <p:ext uri="{BB962C8B-B14F-4D97-AF65-F5344CB8AC3E}">
        <p14:creationId xmlns:p14="http://schemas.microsoft.com/office/powerpoint/2010/main" val="150186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rPr>
              <a:t>Ambition to grow – programme of support to high growth businesses to identify their own unique barriers to growth and guide them through a dedicated programme of support</a:t>
            </a:r>
          </a:p>
          <a:p>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Peer networking (all years) - part of a national peer-to-peer networking programme for SME leaders wanting to grow and develop their business for future success</a:t>
            </a:r>
          </a:p>
          <a:p>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And the subs programme - providing intensive business support for start-ups, aiming to build resilience and help them achieve future investment readiness</a:t>
            </a:r>
          </a:p>
          <a:p>
            <a:endParaRPr lang="en-GB" dirty="0"/>
          </a:p>
        </p:txBody>
      </p:sp>
      <p:sp>
        <p:nvSpPr>
          <p:cNvPr id="4" name="Slide Number Placeholder 3"/>
          <p:cNvSpPr>
            <a:spLocks noGrp="1"/>
          </p:cNvSpPr>
          <p:nvPr>
            <p:ph type="sldNum" sz="quarter" idx="5"/>
          </p:nvPr>
        </p:nvSpPr>
        <p:spPr/>
        <p:txBody>
          <a:bodyPr/>
          <a:lstStyle/>
          <a:p>
            <a:fld id="{8A2936E7-7649-4E1C-8C02-0CAF2588A262}" type="slidenum">
              <a:rPr lang="en-GB" smtClean="0"/>
              <a:t>14</a:t>
            </a:fld>
            <a:endParaRPr lang="en-GB"/>
          </a:p>
        </p:txBody>
      </p:sp>
    </p:spTree>
    <p:extLst>
      <p:ext uri="{BB962C8B-B14F-4D97-AF65-F5344CB8AC3E}">
        <p14:creationId xmlns:p14="http://schemas.microsoft.com/office/powerpoint/2010/main" val="3362338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2936E7-7649-4E1C-8C02-0CAF2588A262}" type="slidenum">
              <a:rPr lang="en-GB" smtClean="0"/>
              <a:t>15</a:t>
            </a:fld>
            <a:endParaRPr lang="en-GB"/>
          </a:p>
        </p:txBody>
      </p:sp>
    </p:spTree>
    <p:extLst>
      <p:ext uri="{BB962C8B-B14F-4D97-AF65-F5344CB8AC3E}">
        <p14:creationId xmlns:p14="http://schemas.microsoft.com/office/powerpoint/2010/main" val="2763783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E77EB0E-F953-42BF-9A54-6A6E940C97F0}"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1502235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E77EB0E-F953-42BF-9A54-6A6E940C97F0}"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3633363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E8210045-6DB5-4298-AF9B-77B12CC1C6B5}" type="slidenum">
              <a:rPr lang="en-GB" smtClean="0"/>
              <a:t>4</a:t>
            </a:fld>
            <a:endParaRPr lang="en-GB"/>
          </a:p>
        </p:txBody>
      </p:sp>
    </p:spTree>
    <p:extLst>
      <p:ext uri="{BB962C8B-B14F-4D97-AF65-F5344CB8AC3E}">
        <p14:creationId xmlns:p14="http://schemas.microsoft.com/office/powerpoint/2010/main" val="1433313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2936E7-7649-4E1C-8C02-0CAF2588A262}" type="slidenum">
              <a:rPr lang="en-GB" smtClean="0"/>
              <a:t>5</a:t>
            </a:fld>
            <a:endParaRPr lang="en-GB"/>
          </a:p>
        </p:txBody>
      </p:sp>
    </p:spTree>
    <p:extLst>
      <p:ext uri="{BB962C8B-B14F-4D97-AF65-F5344CB8AC3E}">
        <p14:creationId xmlns:p14="http://schemas.microsoft.com/office/powerpoint/2010/main" val="864703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2936E7-7649-4E1C-8C02-0CAF2588A262}" type="slidenum">
              <a:rPr lang="en-GB" smtClean="0"/>
              <a:t>6</a:t>
            </a:fld>
            <a:endParaRPr lang="en-GB"/>
          </a:p>
        </p:txBody>
      </p:sp>
    </p:spTree>
    <p:extLst>
      <p:ext uri="{BB962C8B-B14F-4D97-AF65-F5344CB8AC3E}">
        <p14:creationId xmlns:p14="http://schemas.microsoft.com/office/powerpoint/2010/main" val="1131171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2936E7-7649-4E1C-8C02-0CAF2588A262}" type="slidenum">
              <a:rPr lang="en-GB" smtClean="0"/>
              <a:t>7</a:t>
            </a:fld>
            <a:endParaRPr lang="en-GB"/>
          </a:p>
        </p:txBody>
      </p:sp>
    </p:spTree>
    <p:extLst>
      <p:ext uri="{BB962C8B-B14F-4D97-AF65-F5344CB8AC3E}">
        <p14:creationId xmlns:p14="http://schemas.microsoft.com/office/powerpoint/2010/main" val="1456426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2936E7-7649-4E1C-8C02-0CAF2588A262}" type="slidenum">
              <a:rPr lang="en-GB" smtClean="0"/>
              <a:t>8</a:t>
            </a:fld>
            <a:endParaRPr lang="en-GB"/>
          </a:p>
        </p:txBody>
      </p:sp>
    </p:spTree>
    <p:extLst>
      <p:ext uri="{BB962C8B-B14F-4D97-AF65-F5344CB8AC3E}">
        <p14:creationId xmlns:p14="http://schemas.microsoft.com/office/powerpoint/2010/main" val="249497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2936E7-7649-4E1C-8C02-0CAF2588A262}" type="slidenum">
              <a:rPr lang="en-GB" smtClean="0"/>
              <a:t>10</a:t>
            </a:fld>
            <a:endParaRPr lang="en-GB"/>
          </a:p>
        </p:txBody>
      </p:sp>
    </p:spTree>
    <p:extLst>
      <p:ext uri="{BB962C8B-B14F-4D97-AF65-F5344CB8AC3E}">
        <p14:creationId xmlns:p14="http://schemas.microsoft.com/office/powerpoint/2010/main" val="3034240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AAD7B4C-1F0C-41EE-9CF5-EE84CC34A91D}" type="datetimeFigureOut">
              <a:rPr lang="en-GB" smtClean="0">
                <a:solidFill>
                  <a:prstClr val="black">
                    <a:tint val="75000"/>
                  </a:prstClr>
                </a:solidFill>
              </a:rPr>
              <a:pPr/>
              <a:t>21/06/2023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1A03312-A131-4D01-A9C2-3224F061BEB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01818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AAD7B4C-1F0C-41EE-9CF5-EE84CC34A91D}" type="datetimeFigureOut">
              <a:rPr lang="en-GB" smtClean="0">
                <a:solidFill>
                  <a:prstClr val="black">
                    <a:tint val="75000"/>
                  </a:prstClr>
                </a:solidFill>
              </a:rPr>
              <a:pPr/>
              <a:t>21/06/2023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1A03312-A131-4D01-A9C2-3224F061BEB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23161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AAD7B4C-1F0C-41EE-9CF5-EE84CC34A91D}" type="datetimeFigureOut">
              <a:rPr lang="en-GB" smtClean="0">
                <a:solidFill>
                  <a:prstClr val="black">
                    <a:tint val="75000"/>
                  </a:prstClr>
                </a:solidFill>
              </a:rPr>
              <a:pPr/>
              <a:t>21/06/2023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1A03312-A131-4D01-A9C2-3224F061BEB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70645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800">
                <a:solidFill>
                  <a:schemeClr val="tx2"/>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sz="40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Date Placeholder 9">
            <a:extLst>
              <a:ext uri="{FF2B5EF4-FFF2-40B4-BE49-F238E27FC236}">
                <a16:creationId xmlns:a16="http://schemas.microsoft.com/office/drawing/2014/main" id="{C92D3DC6-BEF5-1BF3-6C7E-92EAA483E00B}"/>
              </a:ext>
            </a:extLst>
          </p:cNvPr>
          <p:cNvSpPr>
            <a:spLocks noGrp="1"/>
          </p:cNvSpPr>
          <p:nvPr>
            <p:ph type="dt" sz="half" idx="10"/>
          </p:nvPr>
        </p:nvSpPr>
        <p:spPr/>
        <p:txBody>
          <a:bodyPr/>
          <a:lstStyle/>
          <a:p>
            <a:fld id="{5AAD7B4C-1F0C-41EE-9CF5-EE84CC34A91D}" type="datetimeFigureOut">
              <a:rPr lang="en-GB" smtClean="0">
                <a:solidFill>
                  <a:prstClr val="black">
                    <a:tint val="75000"/>
                  </a:prstClr>
                </a:solidFill>
              </a:rPr>
              <a:pPr/>
              <a:t>21/06/2023</a:t>
            </a:fld>
            <a:endParaRPr lang="en-GB">
              <a:solidFill>
                <a:prstClr val="black">
                  <a:tint val="75000"/>
                </a:prstClr>
              </a:solidFill>
            </a:endParaRPr>
          </a:p>
        </p:txBody>
      </p:sp>
      <p:sp>
        <p:nvSpPr>
          <p:cNvPr id="11" name="Footer Placeholder 10">
            <a:extLst>
              <a:ext uri="{FF2B5EF4-FFF2-40B4-BE49-F238E27FC236}">
                <a16:creationId xmlns:a16="http://schemas.microsoft.com/office/drawing/2014/main" id="{5D5B0F22-E43D-A69A-5CA6-A046A2E4D67F}"/>
              </a:ext>
            </a:extLst>
          </p:cNvPr>
          <p:cNvSpPr>
            <a:spLocks noGrp="1"/>
          </p:cNvSpPr>
          <p:nvPr>
            <p:ph type="ftr" sz="quarter" idx="11"/>
          </p:nvPr>
        </p:nvSpPr>
        <p:spPr/>
        <p:txBody>
          <a:bodyPr/>
          <a:lstStyle/>
          <a:p>
            <a:endParaRPr lang="en-GB">
              <a:solidFill>
                <a:prstClr val="black">
                  <a:tint val="75000"/>
                </a:prstClr>
              </a:solidFill>
            </a:endParaRPr>
          </a:p>
        </p:txBody>
      </p:sp>
      <p:sp>
        <p:nvSpPr>
          <p:cNvPr id="12" name="Slide Number Placeholder 11">
            <a:extLst>
              <a:ext uri="{FF2B5EF4-FFF2-40B4-BE49-F238E27FC236}">
                <a16:creationId xmlns:a16="http://schemas.microsoft.com/office/drawing/2014/main" id="{F6CB19D7-2083-BF57-DACB-E2303902FE7A}"/>
              </a:ext>
            </a:extLst>
          </p:cNvPr>
          <p:cNvSpPr>
            <a:spLocks noGrp="1"/>
          </p:cNvSpPr>
          <p:nvPr>
            <p:ph type="sldNum" sz="quarter" idx="12"/>
          </p:nvPr>
        </p:nvSpPr>
        <p:spPr/>
        <p:txBody>
          <a:bodyPr/>
          <a:lstStyle/>
          <a:p>
            <a:fld id="{01A03312-A131-4D01-A9C2-3224F061BEB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86471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AD7B4C-1F0C-41EE-9CF5-EE84CC34A91D}" type="datetimeFigureOut">
              <a:rPr lang="en-GB" smtClean="0">
                <a:solidFill>
                  <a:prstClr val="black">
                    <a:tint val="75000"/>
                  </a:prstClr>
                </a:solidFill>
              </a:rPr>
              <a:pPr/>
              <a:t>21/06/2023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1A03312-A131-4D01-A9C2-3224F061BEB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42308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AAD7B4C-1F0C-41EE-9CF5-EE84CC34A91D}" type="datetimeFigureOut">
              <a:rPr lang="en-GB" smtClean="0">
                <a:solidFill>
                  <a:prstClr val="black">
                    <a:tint val="75000"/>
                  </a:prstClr>
                </a:solidFill>
              </a:rPr>
              <a:pPr/>
              <a:t>21/06/2023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1A03312-A131-4D01-A9C2-3224F061BEB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08998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AAD7B4C-1F0C-41EE-9CF5-EE84CC34A91D}" type="datetimeFigureOut">
              <a:rPr lang="en-GB" smtClean="0">
                <a:solidFill>
                  <a:prstClr val="black">
                    <a:tint val="75000"/>
                  </a:prstClr>
                </a:solidFill>
              </a:rPr>
              <a:pPr/>
              <a:t>21/06/2023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01A03312-A131-4D01-A9C2-3224F061BEB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749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AAD7B4C-1F0C-41EE-9CF5-EE84CC34A91D}" type="datetimeFigureOut">
              <a:rPr lang="en-GB" smtClean="0">
                <a:solidFill>
                  <a:prstClr val="black">
                    <a:tint val="75000"/>
                  </a:prstClr>
                </a:solidFill>
              </a:rPr>
              <a:pPr/>
              <a:t>21/06/2023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01A03312-A131-4D01-A9C2-3224F061BEB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72572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AD7B4C-1F0C-41EE-9CF5-EE84CC34A91D}" type="datetimeFigureOut">
              <a:rPr lang="en-GB" smtClean="0">
                <a:solidFill>
                  <a:prstClr val="black">
                    <a:tint val="75000"/>
                  </a:prstClr>
                </a:solidFill>
              </a:rPr>
              <a:pPr/>
              <a:t>21/06/2023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01A03312-A131-4D01-A9C2-3224F061BEB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47934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endParaRPr lang="en-GB"/>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5AAD7B4C-1F0C-41EE-9CF5-EE84CC34A91D}" type="datetimeFigureOut">
              <a:rPr lang="en-GB" smtClean="0">
                <a:solidFill>
                  <a:prstClr val="black">
                    <a:tint val="75000"/>
                  </a:prstClr>
                </a:solidFill>
              </a:rPr>
              <a:pPr/>
              <a:t>21/06/2023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1A03312-A131-4D01-A9C2-3224F061BEB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43646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GB"/>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5AAD7B4C-1F0C-41EE-9CF5-EE84CC34A91D}" type="datetimeFigureOut">
              <a:rPr lang="en-GB" smtClean="0">
                <a:solidFill>
                  <a:prstClr val="black">
                    <a:tint val="75000"/>
                  </a:prstClr>
                </a:solidFill>
              </a:rPr>
              <a:pPr/>
              <a:t>21/06/2023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1A03312-A131-4D01-A9C2-3224F061BEB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64641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AAD7B4C-1F0C-41EE-9CF5-EE84CC34A91D}" type="datetimeFigureOut">
              <a:rPr lang="en-GB" smtClean="0">
                <a:solidFill>
                  <a:prstClr val="black">
                    <a:tint val="75000"/>
                  </a:prstClr>
                </a:solidFill>
              </a:rPr>
              <a:pPr/>
              <a:t>21/06/2023</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1A03312-A131-4D01-A9C2-3224F061BEB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1279073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slides/_rels/slide12.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JP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1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svg"/></Relationships>
</file>

<file path=ppt/slides/_rels/slide1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61.jpeg"/><Relationship Id="rId7" Type="http://schemas.microsoft.com/office/2007/relationships/hdphoto" Target="../media/hdphoto1.wdp"/><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62.jpe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jp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051AC8E-D15C-4E55-8609-7666B9FA96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8466" y="4707529"/>
            <a:ext cx="3829634" cy="2150471"/>
          </a:xfrm>
          <a:prstGeom prst="rect">
            <a:avLst/>
          </a:prstGeom>
        </p:spPr>
      </p:pic>
      <p:sp>
        <p:nvSpPr>
          <p:cNvPr id="22" name="Title 1">
            <a:extLst>
              <a:ext uri="{FF2B5EF4-FFF2-40B4-BE49-F238E27FC236}">
                <a16:creationId xmlns:a16="http://schemas.microsoft.com/office/drawing/2014/main" id="{10BDF2C4-61F5-4788-B078-0CA847C09984}"/>
              </a:ext>
            </a:extLst>
          </p:cNvPr>
          <p:cNvSpPr txBox="1">
            <a:spLocks/>
          </p:cNvSpPr>
          <p:nvPr/>
        </p:nvSpPr>
        <p:spPr>
          <a:xfrm>
            <a:off x="334416" y="307207"/>
            <a:ext cx="11367253" cy="91209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800" b="1" dirty="0">
                <a:solidFill>
                  <a:schemeClr val="tx2"/>
                </a:solidFill>
                <a:latin typeface="Calibri" panose="020F0502020204030204" pitchFamily="34" charset="0"/>
                <a:cs typeface="Calibri" panose="020F0502020204030204" pitchFamily="34" charset="0"/>
              </a:rPr>
              <a:t>Business Gateway Growth Hub – Our Story</a:t>
            </a:r>
            <a:endParaRPr kumimoji="0" lang="en-GB" sz="4800" b="1" i="0" u="none" strike="noStrike" kern="120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5422A1C-C2D5-6143-381D-C29EEA42B142}"/>
              </a:ext>
            </a:extLst>
          </p:cNvPr>
          <p:cNvSpPr txBox="1"/>
          <p:nvPr/>
        </p:nvSpPr>
        <p:spPr>
          <a:xfrm>
            <a:off x="334416" y="1490008"/>
            <a:ext cx="11590885" cy="1938992"/>
          </a:xfrm>
          <a:prstGeom prst="rect">
            <a:avLst/>
          </a:prstGeom>
          <a:noFill/>
        </p:spPr>
        <p:txBody>
          <a:bodyPr wrap="square" rtlCol="0">
            <a:spAutoFit/>
          </a:bodyPr>
          <a:lstStyle/>
          <a:p>
            <a:pPr algn="ctr">
              <a:spcBef>
                <a:spcPct val="0"/>
              </a:spcBef>
            </a:pPr>
            <a:endParaRPr lang="en-GB" sz="2400" dirty="0">
              <a:solidFill>
                <a:schemeClr val="tx2"/>
              </a:solidFill>
            </a:endParaRPr>
          </a:p>
          <a:p>
            <a:pPr>
              <a:spcBef>
                <a:spcPct val="0"/>
              </a:spcBef>
            </a:pPr>
            <a:r>
              <a:rPr lang="en-GB" sz="3600" dirty="0">
                <a:solidFill>
                  <a:schemeClr val="tx2"/>
                </a:solidFill>
              </a:rPr>
              <a:t>Peter Chandler, Head of Economic Regeneration,</a:t>
            </a:r>
          </a:p>
          <a:p>
            <a:pPr>
              <a:spcBef>
                <a:spcPct val="0"/>
              </a:spcBef>
            </a:pPr>
            <a:r>
              <a:rPr lang="en-GB" sz="3600" dirty="0">
                <a:solidFill>
                  <a:schemeClr val="tx2"/>
                </a:solidFill>
              </a:rPr>
              <a:t>Leicester City Council</a:t>
            </a:r>
          </a:p>
          <a:p>
            <a:pPr algn="ctr">
              <a:spcBef>
                <a:spcPct val="0"/>
              </a:spcBef>
            </a:pPr>
            <a:endParaRPr lang="en-GB" sz="2400" b="1" dirty="0">
              <a:solidFill>
                <a:schemeClr val="tx2"/>
              </a:solidFill>
              <a:latin typeface="Corbel" panose="020B0503020204020204" pitchFamily="34" charset="0"/>
            </a:endParaRPr>
          </a:p>
        </p:txBody>
      </p:sp>
      <p:sp>
        <p:nvSpPr>
          <p:cNvPr id="6" name="TextBox 5">
            <a:extLst>
              <a:ext uri="{FF2B5EF4-FFF2-40B4-BE49-F238E27FC236}">
                <a16:creationId xmlns:a16="http://schemas.microsoft.com/office/drawing/2014/main" id="{42FC706B-28D6-FA4F-3133-D392877DC613}"/>
              </a:ext>
            </a:extLst>
          </p:cNvPr>
          <p:cNvSpPr txBox="1"/>
          <p:nvPr/>
        </p:nvSpPr>
        <p:spPr>
          <a:xfrm>
            <a:off x="334416" y="2847659"/>
            <a:ext cx="11590885" cy="1938992"/>
          </a:xfrm>
          <a:prstGeom prst="rect">
            <a:avLst/>
          </a:prstGeom>
          <a:noFill/>
        </p:spPr>
        <p:txBody>
          <a:bodyPr wrap="square" rtlCol="0">
            <a:spAutoFit/>
          </a:bodyPr>
          <a:lstStyle/>
          <a:p>
            <a:pPr algn="ctr">
              <a:spcBef>
                <a:spcPct val="0"/>
              </a:spcBef>
            </a:pPr>
            <a:endParaRPr lang="en-GB" sz="2400" dirty="0">
              <a:solidFill>
                <a:schemeClr val="tx2"/>
              </a:solidFill>
            </a:endParaRPr>
          </a:p>
          <a:p>
            <a:pPr>
              <a:spcBef>
                <a:spcPct val="0"/>
              </a:spcBef>
            </a:pPr>
            <a:r>
              <a:rPr lang="en-GB" sz="3600" dirty="0">
                <a:solidFill>
                  <a:schemeClr val="tx2"/>
                </a:solidFill>
              </a:rPr>
              <a:t>Sue Tilley, Head of Business and Innovation, </a:t>
            </a:r>
          </a:p>
          <a:p>
            <a:pPr>
              <a:spcBef>
                <a:spcPct val="0"/>
              </a:spcBef>
            </a:pPr>
            <a:r>
              <a:rPr lang="en-GB" sz="3600" dirty="0">
                <a:solidFill>
                  <a:schemeClr val="tx2"/>
                </a:solidFill>
              </a:rPr>
              <a:t>Leicester and Leicestershire Enterprise Partnership</a:t>
            </a:r>
          </a:p>
          <a:p>
            <a:pPr algn="ctr">
              <a:spcBef>
                <a:spcPct val="0"/>
              </a:spcBef>
            </a:pPr>
            <a:endParaRPr lang="en-GB" sz="2400" b="1" dirty="0">
              <a:solidFill>
                <a:schemeClr val="tx2"/>
              </a:solidFill>
              <a:latin typeface="Corbel" panose="020B0503020204020204" pitchFamily="34" charset="0"/>
            </a:endParaRPr>
          </a:p>
        </p:txBody>
      </p:sp>
    </p:spTree>
    <p:extLst>
      <p:ext uri="{BB962C8B-B14F-4D97-AF65-F5344CB8AC3E}">
        <p14:creationId xmlns:p14="http://schemas.microsoft.com/office/powerpoint/2010/main" val="3154042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E23680D1-9280-4BB4-8FAF-29089E1DA982}"/>
              </a:ext>
            </a:extLst>
          </p:cNvPr>
          <p:cNvSpPr>
            <a:spLocks noChangeArrowheads="1"/>
          </p:cNvSpPr>
          <p:nvPr/>
        </p:nvSpPr>
        <p:spPr bwMode="auto">
          <a:xfrm>
            <a:off x="-2581835" y="-364435"/>
            <a:ext cx="16437685" cy="1107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8" name="Picture 7" descr="A picture containing text, font, logo, design&#10;&#10;Description automatically generated">
            <a:extLst>
              <a:ext uri="{FF2B5EF4-FFF2-40B4-BE49-F238E27FC236}">
                <a16:creationId xmlns:a16="http://schemas.microsoft.com/office/drawing/2014/main" id="{192D96CB-EFC9-6C6F-F8D6-02CB39251C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0388" y="1355662"/>
            <a:ext cx="9287454" cy="5224193"/>
          </a:xfrm>
          <a:prstGeom prst="rect">
            <a:avLst/>
          </a:prstGeom>
        </p:spPr>
      </p:pic>
      <p:pic>
        <p:nvPicPr>
          <p:cNvPr id="3" name="Picture 2" descr="A picture containing text, font, screenshot, logo&#10;&#10;Description automatically generated">
            <a:extLst>
              <a:ext uri="{FF2B5EF4-FFF2-40B4-BE49-F238E27FC236}">
                <a16:creationId xmlns:a16="http://schemas.microsoft.com/office/drawing/2014/main" id="{4B197BCD-23B7-0B56-3219-76A0B20335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50817" y="278145"/>
            <a:ext cx="7268308" cy="4088423"/>
          </a:xfrm>
          <a:prstGeom prst="rect">
            <a:avLst/>
          </a:prstGeom>
        </p:spPr>
      </p:pic>
      <p:sp>
        <p:nvSpPr>
          <p:cNvPr id="4" name="Title 3">
            <a:extLst>
              <a:ext uri="{FF2B5EF4-FFF2-40B4-BE49-F238E27FC236}">
                <a16:creationId xmlns:a16="http://schemas.microsoft.com/office/drawing/2014/main" id="{D6559A86-A758-4472-968B-BE719C4F4899}"/>
              </a:ext>
            </a:extLst>
          </p:cNvPr>
          <p:cNvSpPr>
            <a:spLocks noGrp="1"/>
          </p:cNvSpPr>
          <p:nvPr>
            <p:ph type="title"/>
          </p:nvPr>
        </p:nvSpPr>
        <p:spPr>
          <a:xfrm>
            <a:off x="4697698" y="1421145"/>
            <a:ext cx="3307187" cy="1366220"/>
          </a:xfrm>
          <a:solidFill>
            <a:schemeClr val="bg1"/>
          </a:solidFill>
        </p:spPr>
        <p:txBody>
          <a:bodyPr>
            <a:normAutofit/>
          </a:bodyPr>
          <a:lstStyle/>
          <a:p>
            <a:pPr algn="r"/>
            <a:r>
              <a:rPr lang="en-GB" sz="4800" b="1" dirty="0">
                <a:latin typeface="Calibri" panose="020F0502020204030204" pitchFamily="34" charset="0"/>
                <a:cs typeface="Calibri" panose="020F0502020204030204" pitchFamily="34" charset="0"/>
              </a:rPr>
              <a:t>Grants</a:t>
            </a:r>
          </a:p>
        </p:txBody>
      </p:sp>
      <p:sp>
        <p:nvSpPr>
          <p:cNvPr id="9" name="Title 3">
            <a:extLst>
              <a:ext uri="{FF2B5EF4-FFF2-40B4-BE49-F238E27FC236}">
                <a16:creationId xmlns:a16="http://schemas.microsoft.com/office/drawing/2014/main" id="{4E57006A-040D-24E3-B57F-D7DA5ECC231D}"/>
              </a:ext>
            </a:extLst>
          </p:cNvPr>
          <p:cNvSpPr txBox="1">
            <a:spLocks/>
          </p:cNvSpPr>
          <p:nvPr/>
        </p:nvSpPr>
        <p:spPr>
          <a:xfrm>
            <a:off x="4558097" y="4114970"/>
            <a:ext cx="3586390" cy="1450644"/>
          </a:xfrm>
          <a:prstGeom prst="rect">
            <a:avLst/>
          </a:prstGeom>
          <a:solidFill>
            <a:schemeClr val="bg1"/>
          </a:solidFill>
        </p:spPr>
        <p:txBody>
          <a:bodyPr vert="horz" lIns="91440" tIns="45720" rIns="91440" bIns="45720" rtlCol="0" anchor="ctr">
            <a:normAutofit lnSpcReduction="10000"/>
          </a:bodyPr>
          <a:lstStyle>
            <a:lvl1pPr algn="ctr" defTabSz="1219170" rtl="0" eaLnBrk="1" latinLnBrk="0" hangingPunct="1">
              <a:spcBef>
                <a:spcPct val="0"/>
              </a:spcBef>
              <a:buNone/>
              <a:defRPr sz="4800" kern="1200">
                <a:solidFill>
                  <a:schemeClr val="tx2"/>
                </a:solidFill>
                <a:latin typeface="+mj-lt"/>
                <a:ea typeface="+mj-ea"/>
                <a:cs typeface="+mj-cs"/>
              </a:defRPr>
            </a:lvl1pPr>
          </a:lstStyle>
          <a:p>
            <a:pPr algn="r"/>
            <a:r>
              <a:rPr lang="en-GB" b="1" dirty="0">
                <a:latin typeface="Calibri" panose="020F0502020204030204" pitchFamily="34" charset="0"/>
                <a:cs typeface="Calibri" panose="020F0502020204030204" pitchFamily="34" charset="0"/>
              </a:rPr>
              <a:t>Business Investment</a:t>
            </a:r>
          </a:p>
        </p:txBody>
      </p:sp>
      <p:sp>
        <p:nvSpPr>
          <p:cNvPr id="10" name="Title 3">
            <a:extLst>
              <a:ext uri="{FF2B5EF4-FFF2-40B4-BE49-F238E27FC236}">
                <a16:creationId xmlns:a16="http://schemas.microsoft.com/office/drawing/2014/main" id="{0ADACC2E-8A43-701B-E89F-9FAD48D653C7}"/>
              </a:ext>
            </a:extLst>
          </p:cNvPr>
          <p:cNvSpPr txBox="1">
            <a:spLocks/>
          </p:cNvSpPr>
          <p:nvPr/>
        </p:nvSpPr>
        <p:spPr>
          <a:xfrm>
            <a:off x="609600" y="171486"/>
            <a:ext cx="10972800" cy="1143000"/>
          </a:xfrm>
          <a:prstGeom prst="rect">
            <a:avLst/>
          </a:prstGeom>
        </p:spPr>
        <p:txBody>
          <a:bodyPr vert="horz" lIns="91440" tIns="45720" rIns="91440" bIns="45720" rtlCol="0" anchor="ctr">
            <a:normAutofit/>
          </a:bodyPr>
          <a:lstStyle>
            <a:lvl1pPr algn="ctr" defTabSz="1219170" rtl="0" eaLnBrk="1" latinLnBrk="0" hangingPunct="1">
              <a:spcBef>
                <a:spcPct val="0"/>
              </a:spcBef>
              <a:buNone/>
              <a:defRPr sz="4800" kern="1200">
                <a:solidFill>
                  <a:schemeClr val="tx2"/>
                </a:solidFill>
                <a:latin typeface="+mj-lt"/>
                <a:ea typeface="+mj-ea"/>
                <a:cs typeface="+mj-cs"/>
              </a:defRPr>
            </a:lvl1pPr>
          </a:lstStyle>
          <a:p>
            <a:r>
              <a:rPr lang="en-GB" b="1" dirty="0">
                <a:latin typeface="Calibri" panose="020F0502020204030204" pitchFamily="34" charset="0"/>
                <a:cs typeface="Calibri" panose="020F0502020204030204" pitchFamily="34" charset="0"/>
              </a:rPr>
              <a:t>ERDF Growth Hub Grants</a:t>
            </a:r>
          </a:p>
        </p:txBody>
      </p:sp>
      <p:pic>
        <p:nvPicPr>
          <p:cNvPr id="5" name="Picture 4">
            <a:extLst>
              <a:ext uri="{FF2B5EF4-FFF2-40B4-BE49-F238E27FC236}">
                <a16:creationId xmlns:a16="http://schemas.microsoft.com/office/drawing/2014/main" id="{5D9718AB-6285-B3A2-667F-985AEBE5A07E}"/>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7155" y="1850407"/>
            <a:ext cx="5078292" cy="2539146"/>
          </a:xfrm>
          <a:prstGeom prst="rect">
            <a:avLst/>
          </a:prstGeom>
          <a:noFill/>
          <a:ln>
            <a:noFill/>
          </a:ln>
        </p:spPr>
      </p:pic>
    </p:spTree>
    <p:extLst>
      <p:ext uri="{BB962C8B-B14F-4D97-AF65-F5344CB8AC3E}">
        <p14:creationId xmlns:p14="http://schemas.microsoft.com/office/powerpoint/2010/main" val="367788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559A86-A758-4472-968B-BE719C4F4899}"/>
              </a:ext>
            </a:extLst>
          </p:cNvPr>
          <p:cNvSpPr>
            <a:spLocks noGrp="1"/>
          </p:cNvSpPr>
          <p:nvPr>
            <p:ph type="title"/>
          </p:nvPr>
        </p:nvSpPr>
        <p:spPr>
          <a:xfrm>
            <a:off x="609600" y="171486"/>
            <a:ext cx="10972800" cy="1143000"/>
          </a:xfrm>
        </p:spPr>
        <p:txBody>
          <a:bodyPr>
            <a:normAutofit/>
          </a:bodyPr>
          <a:lstStyle/>
          <a:p>
            <a:r>
              <a:rPr lang="en-GB" sz="4800" b="1" dirty="0">
                <a:solidFill>
                  <a:schemeClr val="tx2"/>
                </a:solidFill>
                <a:latin typeface="Calibri" panose="020F0502020204030204" pitchFamily="34" charset="0"/>
                <a:cs typeface="Calibri" panose="020F0502020204030204" pitchFamily="34" charset="0"/>
              </a:rPr>
              <a:t>Other grants</a:t>
            </a:r>
          </a:p>
        </p:txBody>
      </p:sp>
      <p:sp>
        <p:nvSpPr>
          <p:cNvPr id="7" name="Rectangle 1">
            <a:extLst>
              <a:ext uri="{FF2B5EF4-FFF2-40B4-BE49-F238E27FC236}">
                <a16:creationId xmlns:a16="http://schemas.microsoft.com/office/drawing/2014/main" id="{E23680D1-9280-4BB4-8FAF-29089E1DA982}"/>
              </a:ext>
            </a:extLst>
          </p:cNvPr>
          <p:cNvSpPr>
            <a:spLocks noChangeArrowheads="1"/>
          </p:cNvSpPr>
          <p:nvPr/>
        </p:nvSpPr>
        <p:spPr bwMode="auto">
          <a:xfrm>
            <a:off x="-2581835" y="-364435"/>
            <a:ext cx="16437685" cy="1107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13" name="TextBox 12">
            <a:extLst>
              <a:ext uri="{FF2B5EF4-FFF2-40B4-BE49-F238E27FC236}">
                <a16:creationId xmlns:a16="http://schemas.microsoft.com/office/drawing/2014/main" id="{0AC7CB33-2987-D184-517C-C6C550CCDA70}"/>
              </a:ext>
            </a:extLst>
          </p:cNvPr>
          <p:cNvSpPr txBox="1"/>
          <p:nvPr/>
        </p:nvSpPr>
        <p:spPr>
          <a:xfrm>
            <a:off x="2368377" y="1549492"/>
            <a:ext cx="8994567" cy="1323439"/>
          </a:xfrm>
          <a:prstGeom prst="rect">
            <a:avLst/>
          </a:prstGeom>
          <a:noFill/>
        </p:spPr>
        <p:txBody>
          <a:bodyPr wrap="square" rtlCol="0">
            <a:spAutoFit/>
          </a:bodyPr>
          <a:lstStyle/>
          <a:p>
            <a:r>
              <a:rPr lang="en-GB" sz="4000" dirty="0">
                <a:solidFill>
                  <a:schemeClr val="tx2"/>
                </a:solidFill>
                <a:latin typeface="Calibri" panose="020F0502020204030204" pitchFamily="34" charset="0"/>
                <a:ea typeface="Calibri" panose="020F0502020204030204" pitchFamily="34" charset="0"/>
                <a:cs typeface="Calibri" panose="020F0502020204030204" pitchFamily="34" charset="0"/>
              </a:rPr>
              <a:t>ERDF Small Business Recovery Grants (DLUHC)</a:t>
            </a:r>
            <a:r>
              <a:rPr lang="en-GB" sz="4000" b="1" dirty="0">
                <a:solidFill>
                  <a:srgbClr val="9C9C00"/>
                </a:solidFill>
                <a:latin typeface="Calibri" panose="020F0502020204030204" pitchFamily="34" charset="0"/>
                <a:ea typeface="Calibri" panose="020F0502020204030204" pitchFamily="34" charset="0"/>
                <a:cs typeface="Calibri" panose="020F0502020204030204" pitchFamily="34" charset="0"/>
              </a:rPr>
              <a:t> </a:t>
            </a:r>
            <a:r>
              <a:rPr lang="en-GB" sz="4000" b="1" dirty="0">
                <a:solidFill>
                  <a:srgbClr val="A7C800"/>
                </a:solidFill>
                <a:latin typeface="Calibri" panose="020F0502020204030204" pitchFamily="34" charset="0"/>
                <a:ea typeface="Calibri" panose="020F0502020204030204" pitchFamily="34" charset="0"/>
                <a:cs typeface="Calibri" panose="020F0502020204030204" pitchFamily="34" charset="0"/>
              </a:rPr>
              <a:t>£568k </a:t>
            </a:r>
            <a:r>
              <a:rPr lang="en-GB" sz="4000" dirty="0">
                <a:solidFill>
                  <a:schemeClr val="tx2"/>
                </a:solidFill>
                <a:latin typeface="Calibri" panose="020F0502020204030204" pitchFamily="34" charset="0"/>
                <a:ea typeface="Calibri" panose="020F0502020204030204" pitchFamily="34" charset="0"/>
                <a:cs typeface="Calibri" panose="020F0502020204030204" pitchFamily="34" charset="0"/>
              </a:rPr>
              <a:t>to</a:t>
            </a:r>
            <a:r>
              <a:rPr lang="en-GB" sz="40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en-GB" sz="4000" b="1" dirty="0">
                <a:solidFill>
                  <a:srgbClr val="A7C800"/>
                </a:solidFill>
                <a:effectLst/>
                <a:latin typeface="Calibri" panose="020F0502020204030204" pitchFamily="34" charset="0"/>
                <a:ea typeface="Calibri" panose="020F0502020204030204" pitchFamily="34" charset="0"/>
                <a:cs typeface="Calibri" panose="020F0502020204030204" pitchFamily="34" charset="0"/>
              </a:rPr>
              <a:t>207</a:t>
            </a:r>
            <a:r>
              <a:rPr lang="en-GB" sz="4000" dirty="0">
                <a:solidFill>
                  <a:srgbClr val="A7C800"/>
                </a:solidFill>
                <a:effectLst/>
                <a:latin typeface="Calibri" panose="020F0502020204030204" pitchFamily="34" charset="0"/>
                <a:ea typeface="Calibri" panose="020F0502020204030204" pitchFamily="34" charset="0"/>
                <a:cs typeface="Calibri" panose="020F0502020204030204" pitchFamily="34" charset="0"/>
              </a:rPr>
              <a:t> </a:t>
            </a:r>
            <a:r>
              <a:rPr lang="en-GB" sz="40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businesses</a:t>
            </a:r>
          </a:p>
        </p:txBody>
      </p:sp>
      <p:pic>
        <p:nvPicPr>
          <p:cNvPr id="2" name="Graphic 1" descr="Database with solid fill">
            <a:extLst>
              <a:ext uri="{FF2B5EF4-FFF2-40B4-BE49-F238E27FC236}">
                <a16:creationId xmlns:a16="http://schemas.microsoft.com/office/drawing/2014/main" id="{BA836BF3-04C7-4041-DFE0-A086976CAC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5865" y="1438018"/>
            <a:ext cx="914400" cy="914400"/>
          </a:xfrm>
          <a:prstGeom prst="rect">
            <a:avLst/>
          </a:prstGeom>
        </p:spPr>
      </p:pic>
      <p:pic>
        <p:nvPicPr>
          <p:cNvPr id="10" name="Graphic 9" descr="Coins with solid fill">
            <a:extLst>
              <a:ext uri="{FF2B5EF4-FFF2-40B4-BE49-F238E27FC236}">
                <a16:creationId xmlns:a16="http://schemas.microsoft.com/office/drawing/2014/main" id="{BBDA7D40-8111-688E-BD52-0F7528ECAD2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5865" y="3202099"/>
            <a:ext cx="914400" cy="914400"/>
          </a:xfrm>
          <a:prstGeom prst="rect">
            <a:avLst/>
          </a:prstGeom>
        </p:spPr>
      </p:pic>
      <p:sp>
        <p:nvSpPr>
          <p:cNvPr id="3" name="TextBox 2">
            <a:extLst>
              <a:ext uri="{FF2B5EF4-FFF2-40B4-BE49-F238E27FC236}">
                <a16:creationId xmlns:a16="http://schemas.microsoft.com/office/drawing/2014/main" id="{660D4098-EFB2-6F6B-9A1B-42B651DEEE1C}"/>
              </a:ext>
            </a:extLst>
          </p:cNvPr>
          <p:cNvSpPr txBox="1"/>
          <p:nvPr/>
        </p:nvSpPr>
        <p:spPr>
          <a:xfrm>
            <a:off x="2368377" y="3107937"/>
            <a:ext cx="8994567" cy="1323439"/>
          </a:xfrm>
          <a:prstGeom prst="rect">
            <a:avLst/>
          </a:prstGeom>
          <a:noFill/>
        </p:spPr>
        <p:txBody>
          <a:bodyPr wrap="square" rtlCol="0">
            <a:spAutoFit/>
          </a:bodyPr>
          <a:lstStyle/>
          <a:p>
            <a:r>
              <a:rPr lang="en-GB" sz="4000" dirty="0">
                <a:solidFill>
                  <a:schemeClr val="tx2"/>
                </a:solidFill>
                <a:latin typeface="Calibri" panose="020F0502020204030204" pitchFamily="34" charset="0"/>
                <a:ea typeface="Calibri" panose="020F0502020204030204" pitchFamily="34" charset="0"/>
                <a:cs typeface="Calibri" panose="020F0502020204030204" pitchFamily="34" charset="0"/>
              </a:rPr>
              <a:t>Business Support And Start Up Grants</a:t>
            </a:r>
            <a:r>
              <a:rPr lang="en-GB" sz="40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(LLEP)</a:t>
            </a:r>
            <a:r>
              <a:rPr lang="en-GB" sz="4000" b="1" dirty="0">
                <a:solidFill>
                  <a:srgbClr val="9C9C00"/>
                </a:solidFill>
                <a:latin typeface="Calibri" panose="020F0502020204030204" pitchFamily="34" charset="0"/>
                <a:ea typeface="Calibri" panose="020F0502020204030204" pitchFamily="34" charset="0"/>
                <a:cs typeface="Calibri" panose="020F0502020204030204" pitchFamily="34" charset="0"/>
              </a:rPr>
              <a:t> </a:t>
            </a:r>
            <a:r>
              <a:rPr lang="en-GB" sz="4000" b="1" dirty="0">
                <a:solidFill>
                  <a:srgbClr val="A7C800"/>
                </a:solidFill>
                <a:latin typeface="Calibri" panose="020F0502020204030204" pitchFamily="34" charset="0"/>
                <a:ea typeface="Calibri" panose="020F0502020204030204" pitchFamily="34" charset="0"/>
                <a:cs typeface="Calibri" panose="020F0502020204030204" pitchFamily="34" charset="0"/>
              </a:rPr>
              <a:t>£300k</a:t>
            </a:r>
            <a:r>
              <a:rPr lang="en-GB" sz="4000" dirty="0">
                <a:solidFill>
                  <a:srgbClr val="A7C800"/>
                </a:solidFill>
                <a:effectLst/>
                <a:latin typeface="Calibri" panose="020F0502020204030204" pitchFamily="34" charset="0"/>
                <a:ea typeface="Calibri" panose="020F0502020204030204" pitchFamily="34" charset="0"/>
                <a:cs typeface="Calibri" panose="020F0502020204030204" pitchFamily="34" charset="0"/>
              </a:rPr>
              <a:t> </a:t>
            </a:r>
            <a:r>
              <a:rPr lang="en-GB" sz="40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to </a:t>
            </a:r>
            <a:r>
              <a:rPr lang="en-GB" sz="4000" b="1" dirty="0">
                <a:solidFill>
                  <a:srgbClr val="A7C800"/>
                </a:solidFill>
                <a:effectLst/>
                <a:latin typeface="Calibri" panose="020F0502020204030204" pitchFamily="34" charset="0"/>
                <a:ea typeface="Calibri" panose="020F0502020204030204" pitchFamily="34" charset="0"/>
                <a:cs typeface="Calibri" panose="020F0502020204030204" pitchFamily="34" charset="0"/>
              </a:rPr>
              <a:t>145</a:t>
            </a:r>
            <a:r>
              <a:rPr lang="en-GB" sz="4000" dirty="0">
                <a:solidFill>
                  <a:srgbClr val="A7C800"/>
                </a:solidFill>
                <a:effectLst/>
                <a:latin typeface="Calibri" panose="020F0502020204030204" pitchFamily="34" charset="0"/>
                <a:ea typeface="Calibri" panose="020F0502020204030204" pitchFamily="34" charset="0"/>
                <a:cs typeface="Calibri" panose="020F0502020204030204" pitchFamily="34" charset="0"/>
              </a:rPr>
              <a:t> </a:t>
            </a:r>
            <a:r>
              <a:rPr lang="en-GB" sz="40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businesses</a:t>
            </a:r>
          </a:p>
        </p:txBody>
      </p:sp>
      <p:sp>
        <p:nvSpPr>
          <p:cNvPr id="5" name="TextBox 4">
            <a:extLst>
              <a:ext uri="{FF2B5EF4-FFF2-40B4-BE49-F238E27FC236}">
                <a16:creationId xmlns:a16="http://schemas.microsoft.com/office/drawing/2014/main" id="{718F84BB-890E-DB06-FCF5-9C3552BCB1E7}"/>
              </a:ext>
            </a:extLst>
          </p:cNvPr>
          <p:cNvSpPr txBox="1"/>
          <p:nvPr/>
        </p:nvSpPr>
        <p:spPr>
          <a:xfrm>
            <a:off x="2368377" y="4748051"/>
            <a:ext cx="7838879" cy="1323439"/>
          </a:xfrm>
          <a:prstGeom prst="rect">
            <a:avLst/>
          </a:prstGeom>
          <a:noFill/>
        </p:spPr>
        <p:txBody>
          <a:bodyPr wrap="square" rtlCol="0">
            <a:spAutoFit/>
          </a:bodyPr>
          <a:lstStyle/>
          <a:p>
            <a:r>
              <a:rPr lang="en-GB" sz="4000" dirty="0">
                <a:solidFill>
                  <a:schemeClr val="tx2"/>
                </a:solidFill>
                <a:latin typeface="Calibri" panose="020F0502020204030204" pitchFamily="34" charset="0"/>
                <a:ea typeface="Calibri" panose="020F0502020204030204" pitchFamily="34" charset="0"/>
                <a:cs typeface="Calibri" panose="020F0502020204030204" pitchFamily="34" charset="0"/>
              </a:rPr>
              <a:t>Digital Technology </a:t>
            </a:r>
            <a:r>
              <a:rPr lang="en-GB" sz="40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grants (Chamber) - </a:t>
            </a:r>
            <a:r>
              <a:rPr lang="en-GB" sz="4000" b="1" dirty="0">
                <a:solidFill>
                  <a:srgbClr val="A7C800"/>
                </a:solidFill>
                <a:latin typeface="Calibri" panose="020F0502020204030204" pitchFamily="34" charset="0"/>
                <a:ea typeface="Calibri" panose="020F0502020204030204" pitchFamily="34" charset="0"/>
                <a:cs typeface="Calibri" panose="020F0502020204030204" pitchFamily="34" charset="0"/>
              </a:rPr>
              <a:t>£2.1m</a:t>
            </a:r>
            <a:r>
              <a:rPr lang="en-GB" sz="4000" dirty="0">
                <a:solidFill>
                  <a:srgbClr val="A7C800"/>
                </a:solidFill>
                <a:effectLst/>
                <a:latin typeface="Calibri" panose="020F0502020204030204" pitchFamily="34" charset="0"/>
                <a:ea typeface="Calibri" panose="020F0502020204030204" pitchFamily="34" charset="0"/>
                <a:cs typeface="Calibri" panose="020F0502020204030204" pitchFamily="34" charset="0"/>
              </a:rPr>
              <a:t> </a:t>
            </a:r>
            <a:r>
              <a:rPr lang="en-GB" sz="40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to </a:t>
            </a:r>
            <a:r>
              <a:rPr lang="en-GB" sz="4000" b="1" dirty="0">
                <a:solidFill>
                  <a:srgbClr val="A7C800"/>
                </a:solidFill>
                <a:effectLst/>
                <a:latin typeface="Calibri" panose="020F0502020204030204" pitchFamily="34" charset="0"/>
                <a:ea typeface="Calibri" panose="020F0502020204030204" pitchFamily="34" charset="0"/>
                <a:cs typeface="Calibri" panose="020F0502020204030204" pitchFamily="34" charset="0"/>
              </a:rPr>
              <a:t>211</a:t>
            </a:r>
            <a:r>
              <a:rPr lang="en-GB" sz="40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businesses </a:t>
            </a:r>
          </a:p>
        </p:txBody>
      </p:sp>
      <p:pic>
        <p:nvPicPr>
          <p:cNvPr id="8" name="Graphic 7" descr="Computer with solid fill">
            <a:extLst>
              <a:ext uri="{FF2B5EF4-FFF2-40B4-BE49-F238E27FC236}">
                <a16:creationId xmlns:a16="http://schemas.microsoft.com/office/drawing/2014/main" id="{998ABCB9-65B7-3B52-BB2F-8044AD02DFF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75865" y="4748051"/>
            <a:ext cx="914400" cy="914400"/>
          </a:xfrm>
          <a:prstGeom prst="rect">
            <a:avLst/>
          </a:prstGeom>
        </p:spPr>
      </p:pic>
    </p:spTree>
    <p:extLst>
      <p:ext uri="{BB962C8B-B14F-4D97-AF65-F5344CB8AC3E}">
        <p14:creationId xmlns:p14="http://schemas.microsoft.com/office/powerpoint/2010/main" val="4239124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group of people sitting at a table&#10;&#10;Description automatically generated">
            <a:extLst>
              <a:ext uri="{FF2B5EF4-FFF2-40B4-BE49-F238E27FC236}">
                <a16:creationId xmlns:a16="http://schemas.microsoft.com/office/drawing/2014/main" id="{D29DAE83-1272-4102-C7EF-F695FEE982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2194" y="2698323"/>
            <a:ext cx="6156891" cy="4007110"/>
          </a:xfrm>
          <a:prstGeom prst="rect">
            <a:avLst/>
          </a:prstGeom>
        </p:spPr>
      </p:pic>
      <p:pic>
        <p:nvPicPr>
          <p:cNvPr id="3" name="Picture 2">
            <a:extLst>
              <a:ext uri="{FF2B5EF4-FFF2-40B4-BE49-F238E27FC236}">
                <a16:creationId xmlns:a16="http://schemas.microsoft.com/office/drawing/2014/main" id="{900C7FAB-9919-D532-4B6F-D40990661716}"/>
              </a:ext>
            </a:extLst>
          </p:cNvPr>
          <p:cNvPicPr>
            <a:picLocks noChangeAspect="1"/>
          </p:cNvPicPr>
          <p:nvPr/>
        </p:nvPicPr>
        <p:blipFill>
          <a:blip r:embed="rId3"/>
          <a:stretch>
            <a:fillRect/>
          </a:stretch>
        </p:blipFill>
        <p:spPr>
          <a:xfrm>
            <a:off x="182915" y="3949044"/>
            <a:ext cx="5486400" cy="2756389"/>
          </a:xfrm>
          <a:prstGeom prst="rect">
            <a:avLst/>
          </a:prstGeom>
        </p:spPr>
      </p:pic>
      <p:pic>
        <p:nvPicPr>
          <p:cNvPr id="7" name="Picture 6" descr="A person talking on a phone&#10;&#10;Description automatically generated with low confidence">
            <a:extLst>
              <a:ext uri="{FF2B5EF4-FFF2-40B4-BE49-F238E27FC236}">
                <a16:creationId xmlns:a16="http://schemas.microsoft.com/office/drawing/2014/main" id="{13F1E919-5377-248B-7C23-08511A51D5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915" y="121744"/>
            <a:ext cx="5486400" cy="3651663"/>
          </a:xfrm>
          <a:prstGeom prst="rect">
            <a:avLst/>
          </a:prstGeom>
        </p:spPr>
      </p:pic>
      <p:sp>
        <p:nvSpPr>
          <p:cNvPr id="4" name="Title 3">
            <a:extLst>
              <a:ext uri="{FF2B5EF4-FFF2-40B4-BE49-F238E27FC236}">
                <a16:creationId xmlns:a16="http://schemas.microsoft.com/office/drawing/2014/main" id="{D02FA092-C040-2E9F-1364-81960E263AB5}"/>
              </a:ext>
            </a:extLst>
          </p:cNvPr>
          <p:cNvSpPr txBox="1">
            <a:spLocks/>
          </p:cNvSpPr>
          <p:nvPr/>
        </p:nvSpPr>
        <p:spPr>
          <a:xfrm>
            <a:off x="6292079" y="680105"/>
            <a:ext cx="5277119" cy="1143000"/>
          </a:xfrm>
          <a:prstGeom prst="rect">
            <a:avLst/>
          </a:prstGeom>
        </p:spPr>
        <p:txBody>
          <a:bodyPr vert="horz" lIns="91440" tIns="45720" rIns="91440" bIns="45720" rtlCol="0" anchor="ctr">
            <a:normAutofit fontScale="92500"/>
          </a:bodyPr>
          <a:lstStyle>
            <a:lvl1pPr algn="ctr" defTabSz="1219170" rtl="0" eaLnBrk="1" latinLnBrk="0" hangingPunct="1">
              <a:spcBef>
                <a:spcPct val="0"/>
              </a:spcBef>
              <a:buNone/>
              <a:defRPr sz="4800" kern="1200">
                <a:solidFill>
                  <a:schemeClr val="tx2"/>
                </a:solidFill>
                <a:latin typeface="+mj-lt"/>
                <a:ea typeface="+mj-ea"/>
                <a:cs typeface="+mj-cs"/>
              </a:defRPr>
            </a:lvl1pPr>
          </a:lstStyle>
          <a:p>
            <a:r>
              <a:rPr lang="en-GB" b="1" dirty="0">
                <a:latin typeface="Calibri" panose="020F0502020204030204" pitchFamily="34" charset="0"/>
                <a:cs typeface="Calibri" panose="020F0502020204030204" pitchFamily="34" charset="0"/>
              </a:rPr>
              <a:t>Support Programmes</a:t>
            </a:r>
          </a:p>
        </p:txBody>
      </p:sp>
    </p:spTree>
    <p:extLst>
      <p:ext uri="{BB962C8B-B14F-4D97-AF65-F5344CB8AC3E}">
        <p14:creationId xmlns:p14="http://schemas.microsoft.com/office/powerpoint/2010/main" val="4022505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559A86-A758-4472-968B-BE719C4F4899}"/>
              </a:ext>
            </a:extLst>
          </p:cNvPr>
          <p:cNvSpPr>
            <a:spLocks noGrp="1"/>
          </p:cNvSpPr>
          <p:nvPr>
            <p:ph type="title"/>
          </p:nvPr>
        </p:nvSpPr>
        <p:spPr>
          <a:xfrm>
            <a:off x="609600" y="171486"/>
            <a:ext cx="10972800" cy="1143000"/>
          </a:xfrm>
        </p:spPr>
        <p:txBody>
          <a:bodyPr>
            <a:normAutofit/>
          </a:bodyPr>
          <a:lstStyle/>
          <a:p>
            <a:r>
              <a:rPr lang="en-GB" sz="4800" b="1" dirty="0">
                <a:solidFill>
                  <a:schemeClr val="tx2"/>
                </a:solidFill>
                <a:latin typeface="Calibri" panose="020F0502020204030204" pitchFamily="34" charset="0"/>
                <a:cs typeface="Calibri" panose="020F0502020204030204" pitchFamily="34" charset="0"/>
              </a:rPr>
              <a:t>Support Programme Highlights</a:t>
            </a:r>
          </a:p>
        </p:txBody>
      </p:sp>
      <p:sp>
        <p:nvSpPr>
          <p:cNvPr id="6" name="TextBox 5">
            <a:extLst>
              <a:ext uri="{FF2B5EF4-FFF2-40B4-BE49-F238E27FC236}">
                <a16:creationId xmlns:a16="http://schemas.microsoft.com/office/drawing/2014/main" id="{81EF7E65-6A54-FDB3-0CF9-7B1F6585FD78}"/>
              </a:ext>
            </a:extLst>
          </p:cNvPr>
          <p:cNvSpPr txBox="1"/>
          <p:nvPr/>
        </p:nvSpPr>
        <p:spPr>
          <a:xfrm>
            <a:off x="2282650" y="4177594"/>
            <a:ext cx="8330102" cy="707886"/>
          </a:xfrm>
          <a:prstGeom prst="rect">
            <a:avLst/>
          </a:prstGeom>
          <a:noFill/>
        </p:spPr>
        <p:txBody>
          <a:bodyPr wrap="square" rtlCol="0">
            <a:spAutoFit/>
          </a:bodyPr>
          <a:lstStyle/>
          <a:p>
            <a:r>
              <a:rPr lang="en-GB" sz="4000" dirty="0">
                <a:solidFill>
                  <a:schemeClr val="tx2"/>
                </a:solidFill>
                <a:latin typeface="Calibri" panose="020F0502020204030204" pitchFamily="34" charset="0"/>
                <a:ea typeface="Calibri" panose="020F0502020204030204" pitchFamily="34" charset="0"/>
                <a:cs typeface="Calibri" panose="020F0502020204030204" pitchFamily="34" charset="0"/>
              </a:rPr>
              <a:t>Made Smarter </a:t>
            </a:r>
            <a:r>
              <a:rPr lang="en-GB" sz="40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en-GB" sz="4000" b="1" dirty="0">
                <a:solidFill>
                  <a:srgbClr val="A7C800"/>
                </a:solidFill>
                <a:latin typeface="Calibri" panose="020F0502020204030204" pitchFamily="34" charset="0"/>
                <a:ea typeface="Calibri" panose="020F0502020204030204" pitchFamily="34" charset="0"/>
                <a:cs typeface="Calibri" panose="020F0502020204030204" pitchFamily="34" charset="0"/>
              </a:rPr>
              <a:t>150</a:t>
            </a:r>
            <a:r>
              <a:rPr lang="en-GB" sz="40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businesses </a:t>
            </a:r>
            <a:r>
              <a:rPr lang="en-GB" sz="4000"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 </a:t>
            </a:r>
          </a:p>
        </p:txBody>
      </p:sp>
      <p:sp>
        <p:nvSpPr>
          <p:cNvPr id="13" name="TextBox 12">
            <a:extLst>
              <a:ext uri="{FF2B5EF4-FFF2-40B4-BE49-F238E27FC236}">
                <a16:creationId xmlns:a16="http://schemas.microsoft.com/office/drawing/2014/main" id="{0AC7CB33-2987-D184-517C-C6C550CCDA70}"/>
              </a:ext>
            </a:extLst>
          </p:cNvPr>
          <p:cNvSpPr txBox="1"/>
          <p:nvPr/>
        </p:nvSpPr>
        <p:spPr>
          <a:xfrm>
            <a:off x="2282650" y="1333087"/>
            <a:ext cx="9385473" cy="1323439"/>
          </a:xfrm>
          <a:prstGeom prst="rect">
            <a:avLst/>
          </a:prstGeom>
          <a:noFill/>
        </p:spPr>
        <p:txBody>
          <a:bodyPr wrap="square" rtlCol="0">
            <a:spAutoFit/>
          </a:bodyPr>
          <a:lstStyle/>
          <a:p>
            <a:r>
              <a:rPr lang="en-GB" sz="4000" dirty="0">
                <a:solidFill>
                  <a:schemeClr val="tx2"/>
                </a:solidFill>
                <a:latin typeface="Calibri" panose="020F0502020204030204" pitchFamily="34" charset="0"/>
                <a:ea typeface="Calibri" panose="020F0502020204030204" pitchFamily="34" charset="0"/>
                <a:cs typeface="Calibri" panose="020F0502020204030204" pitchFamily="34" charset="0"/>
              </a:rPr>
              <a:t>Digital Business Growth Programme</a:t>
            </a:r>
            <a:r>
              <a:rPr lang="en-GB" sz="40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 </a:t>
            </a:r>
            <a:r>
              <a:rPr lang="en-GB" sz="4000" b="1" dirty="0">
                <a:solidFill>
                  <a:srgbClr val="A7C800"/>
                </a:solidFill>
                <a:latin typeface="Calibri" panose="020F0502020204030204" pitchFamily="34" charset="0"/>
                <a:ea typeface="Calibri" panose="020F0502020204030204" pitchFamily="34" charset="0"/>
                <a:cs typeface="Calibri" panose="020F0502020204030204" pitchFamily="34" charset="0"/>
              </a:rPr>
              <a:t>1912</a:t>
            </a:r>
            <a:r>
              <a:rPr lang="en-GB" sz="4000" dirty="0">
                <a:solidFill>
                  <a:srgbClr val="A7C800"/>
                </a:solidFill>
                <a:latin typeface="Calibri" panose="020F0502020204030204" pitchFamily="34" charset="0"/>
                <a:ea typeface="Calibri" panose="020F0502020204030204" pitchFamily="34" charset="0"/>
                <a:cs typeface="Calibri" panose="020F0502020204030204" pitchFamily="34" charset="0"/>
              </a:rPr>
              <a:t> </a:t>
            </a:r>
            <a:r>
              <a:rPr lang="en-GB" sz="40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businesses</a:t>
            </a:r>
          </a:p>
        </p:txBody>
      </p:sp>
      <p:sp>
        <p:nvSpPr>
          <p:cNvPr id="14" name="TextBox 13">
            <a:extLst>
              <a:ext uri="{FF2B5EF4-FFF2-40B4-BE49-F238E27FC236}">
                <a16:creationId xmlns:a16="http://schemas.microsoft.com/office/drawing/2014/main" id="{1895F42E-6820-11E0-A01B-ABB69E6D8A67}"/>
              </a:ext>
            </a:extLst>
          </p:cNvPr>
          <p:cNvSpPr txBox="1"/>
          <p:nvPr/>
        </p:nvSpPr>
        <p:spPr>
          <a:xfrm>
            <a:off x="2282650" y="2901131"/>
            <a:ext cx="9214023" cy="707886"/>
          </a:xfrm>
          <a:prstGeom prst="rect">
            <a:avLst/>
          </a:prstGeom>
          <a:noFill/>
        </p:spPr>
        <p:txBody>
          <a:bodyPr wrap="square" rtlCol="0">
            <a:spAutoFit/>
          </a:bodyPr>
          <a:lstStyle/>
          <a:p>
            <a:r>
              <a:rPr lang="en-GB" sz="40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Digital Upscaler – </a:t>
            </a:r>
            <a:r>
              <a:rPr lang="en-GB" sz="4000" b="1" dirty="0">
                <a:solidFill>
                  <a:srgbClr val="A7C800"/>
                </a:solidFill>
                <a:effectLst/>
                <a:latin typeface="Calibri" panose="020F0502020204030204" pitchFamily="34" charset="0"/>
                <a:ea typeface="Calibri" panose="020F0502020204030204" pitchFamily="34" charset="0"/>
                <a:cs typeface="Calibri" panose="020F0502020204030204" pitchFamily="34" charset="0"/>
              </a:rPr>
              <a:t>238</a:t>
            </a:r>
            <a:r>
              <a:rPr lang="en-GB" sz="4000" b="1" dirty="0">
                <a:solidFill>
                  <a:srgbClr val="A7C800"/>
                </a:solidFill>
                <a:latin typeface="Calibri" panose="020F0502020204030204" pitchFamily="34" charset="0"/>
                <a:ea typeface="Calibri" panose="020F0502020204030204" pitchFamily="34" charset="0"/>
                <a:cs typeface="Calibri" panose="020F0502020204030204" pitchFamily="34" charset="0"/>
              </a:rPr>
              <a:t> </a:t>
            </a:r>
            <a:r>
              <a:rPr lang="en-GB" sz="40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businesses </a:t>
            </a:r>
          </a:p>
        </p:txBody>
      </p:sp>
      <p:pic>
        <p:nvPicPr>
          <p:cNvPr id="2" name="Graphic 1" descr="Brain in head with solid fill">
            <a:extLst>
              <a:ext uri="{FF2B5EF4-FFF2-40B4-BE49-F238E27FC236}">
                <a16:creationId xmlns:a16="http://schemas.microsoft.com/office/drawing/2014/main" id="{8A094664-66DD-93CD-7C58-36EA8A4FC0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3290" y="4057425"/>
            <a:ext cx="917328" cy="917328"/>
          </a:xfrm>
          <a:prstGeom prst="rect">
            <a:avLst/>
          </a:prstGeom>
        </p:spPr>
      </p:pic>
      <p:pic>
        <p:nvPicPr>
          <p:cNvPr id="5" name="Graphic 4" descr="Cloud Computing with solid fill">
            <a:extLst>
              <a:ext uri="{FF2B5EF4-FFF2-40B4-BE49-F238E27FC236}">
                <a16:creationId xmlns:a16="http://schemas.microsoft.com/office/drawing/2014/main" id="{A760B87B-5959-BBBF-9008-AA940EAEF1B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9267" y="2777859"/>
            <a:ext cx="960782" cy="960782"/>
          </a:xfrm>
          <a:prstGeom prst="rect">
            <a:avLst/>
          </a:prstGeom>
        </p:spPr>
      </p:pic>
      <p:pic>
        <p:nvPicPr>
          <p:cNvPr id="16" name="Graphic 15" descr="Lights On with solid fill">
            <a:extLst>
              <a:ext uri="{FF2B5EF4-FFF2-40B4-BE49-F238E27FC236}">
                <a16:creationId xmlns:a16="http://schemas.microsoft.com/office/drawing/2014/main" id="{D5F0493C-3261-A711-4C97-4C9A29C57F7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08029" y="1219849"/>
            <a:ext cx="1167848" cy="1167848"/>
          </a:xfrm>
          <a:prstGeom prst="rect">
            <a:avLst/>
          </a:prstGeom>
        </p:spPr>
      </p:pic>
      <p:sp>
        <p:nvSpPr>
          <p:cNvPr id="3" name="TextBox 2">
            <a:extLst>
              <a:ext uri="{FF2B5EF4-FFF2-40B4-BE49-F238E27FC236}">
                <a16:creationId xmlns:a16="http://schemas.microsoft.com/office/drawing/2014/main" id="{40D56D76-2CA2-F8DD-2926-DCEEFBCC1DC6}"/>
              </a:ext>
            </a:extLst>
          </p:cNvPr>
          <p:cNvSpPr txBox="1"/>
          <p:nvPr/>
        </p:nvSpPr>
        <p:spPr>
          <a:xfrm>
            <a:off x="2282650" y="5550353"/>
            <a:ext cx="8662334" cy="707886"/>
          </a:xfrm>
          <a:prstGeom prst="rect">
            <a:avLst/>
          </a:prstGeom>
          <a:noFill/>
        </p:spPr>
        <p:txBody>
          <a:bodyPr wrap="square" rtlCol="0">
            <a:spAutoFit/>
          </a:bodyPr>
          <a:lstStyle/>
          <a:p>
            <a:r>
              <a:rPr lang="en-GB" sz="4000" dirty="0">
                <a:solidFill>
                  <a:schemeClr val="tx2"/>
                </a:solidFill>
                <a:latin typeface="Calibri" panose="020F0502020204030204" pitchFamily="34" charset="0"/>
                <a:ea typeface="Calibri" panose="020F0502020204030204" pitchFamily="34" charset="0"/>
                <a:cs typeface="Calibri" panose="020F0502020204030204" pitchFamily="34" charset="0"/>
              </a:rPr>
              <a:t>Create Growth </a:t>
            </a:r>
            <a:r>
              <a:rPr lang="en-GB" sz="40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en-GB" sz="4000" b="1" dirty="0">
                <a:solidFill>
                  <a:srgbClr val="A7C800"/>
                </a:solidFill>
                <a:latin typeface="Calibri" panose="020F0502020204030204" pitchFamily="34" charset="0"/>
                <a:ea typeface="Calibri" panose="020F0502020204030204" pitchFamily="34" charset="0"/>
                <a:cs typeface="Calibri" panose="020F0502020204030204" pitchFamily="34" charset="0"/>
              </a:rPr>
              <a:t>100 </a:t>
            </a:r>
            <a:r>
              <a:rPr lang="en-GB" sz="40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businesses </a:t>
            </a:r>
            <a:r>
              <a:rPr lang="en-GB" sz="4000"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 </a:t>
            </a:r>
          </a:p>
        </p:txBody>
      </p:sp>
      <p:pic>
        <p:nvPicPr>
          <p:cNvPr id="9" name="Graphic 8" descr="Bullseye with solid fill">
            <a:extLst>
              <a:ext uri="{FF2B5EF4-FFF2-40B4-BE49-F238E27FC236}">
                <a16:creationId xmlns:a16="http://schemas.microsoft.com/office/drawing/2014/main" id="{C65E7DF2-BF80-05C7-9B06-32A894D3C41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79116">
            <a:off x="1034753" y="5497558"/>
            <a:ext cx="914400" cy="914400"/>
          </a:xfrm>
          <a:prstGeom prst="rect">
            <a:avLst/>
          </a:prstGeom>
        </p:spPr>
      </p:pic>
    </p:spTree>
    <p:extLst>
      <p:ext uri="{BB962C8B-B14F-4D97-AF65-F5344CB8AC3E}">
        <p14:creationId xmlns:p14="http://schemas.microsoft.com/office/powerpoint/2010/main" val="4236643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559A86-A758-4472-968B-BE719C4F4899}"/>
              </a:ext>
            </a:extLst>
          </p:cNvPr>
          <p:cNvSpPr>
            <a:spLocks noGrp="1"/>
          </p:cNvSpPr>
          <p:nvPr>
            <p:ph type="title"/>
          </p:nvPr>
        </p:nvSpPr>
        <p:spPr>
          <a:xfrm>
            <a:off x="609600" y="171486"/>
            <a:ext cx="10972800" cy="1143000"/>
          </a:xfrm>
        </p:spPr>
        <p:txBody>
          <a:bodyPr>
            <a:normAutofit/>
          </a:bodyPr>
          <a:lstStyle/>
          <a:p>
            <a:r>
              <a:rPr lang="en-GB" b="1" dirty="0">
                <a:latin typeface="Calibri" panose="020F0502020204030204" pitchFamily="34" charset="0"/>
                <a:cs typeface="Calibri" panose="020F0502020204030204" pitchFamily="34" charset="0"/>
              </a:rPr>
              <a:t>Support</a:t>
            </a:r>
            <a:r>
              <a:rPr lang="en-GB" sz="4800" b="1" dirty="0">
                <a:solidFill>
                  <a:schemeClr val="tx2"/>
                </a:solidFill>
                <a:latin typeface="Calibri" panose="020F0502020204030204" pitchFamily="34" charset="0"/>
                <a:cs typeface="Calibri" panose="020F0502020204030204" pitchFamily="34" charset="0"/>
              </a:rPr>
              <a:t> Programme </a:t>
            </a:r>
            <a:r>
              <a:rPr lang="en-GB" b="1" dirty="0">
                <a:latin typeface="Calibri" panose="020F0502020204030204" pitchFamily="34" charset="0"/>
                <a:cs typeface="Calibri" panose="020F0502020204030204" pitchFamily="34" charset="0"/>
              </a:rPr>
              <a:t>Highlights</a:t>
            </a:r>
            <a:endParaRPr lang="en-GB" sz="4800" b="1" dirty="0">
              <a:solidFill>
                <a:schemeClr val="tx2"/>
              </a:solidFill>
              <a:latin typeface="Calibri" panose="020F0502020204030204" pitchFamily="34" charset="0"/>
              <a:cs typeface="Calibri" panose="020F0502020204030204" pitchFamily="34" charset="0"/>
            </a:endParaRPr>
          </a:p>
        </p:txBody>
      </p:sp>
      <p:sp>
        <p:nvSpPr>
          <p:cNvPr id="7" name="Rectangle 1">
            <a:extLst>
              <a:ext uri="{FF2B5EF4-FFF2-40B4-BE49-F238E27FC236}">
                <a16:creationId xmlns:a16="http://schemas.microsoft.com/office/drawing/2014/main" id="{E23680D1-9280-4BB4-8FAF-29089E1DA982}"/>
              </a:ext>
            </a:extLst>
          </p:cNvPr>
          <p:cNvSpPr>
            <a:spLocks noChangeArrowheads="1"/>
          </p:cNvSpPr>
          <p:nvPr/>
        </p:nvSpPr>
        <p:spPr bwMode="auto">
          <a:xfrm>
            <a:off x="-2581835" y="-364435"/>
            <a:ext cx="16437685" cy="1107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6" name="TextBox 5">
            <a:extLst>
              <a:ext uri="{FF2B5EF4-FFF2-40B4-BE49-F238E27FC236}">
                <a16:creationId xmlns:a16="http://schemas.microsoft.com/office/drawing/2014/main" id="{81EF7E65-6A54-FDB3-0CF9-7B1F6585FD78}"/>
              </a:ext>
            </a:extLst>
          </p:cNvPr>
          <p:cNvSpPr txBox="1"/>
          <p:nvPr/>
        </p:nvSpPr>
        <p:spPr>
          <a:xfrm>
            <a:off x="2368378" y="4555099"/>
            <a:ext cx="8330102" cy="1323439"/>
          </a:xfrm>
          <a:prstGeom prst="rect">
            <a:avLst/>
          </a:prstGeom>
          <a:noFill/>
        </p:spPr>
        <p:txBody>
          <a:bodyPr wrap="square" rtlCol="0">
            <a:spAutoFit/>
          </a:bodyPr>
          <a:lstStyle/>
          <a:p>
            <a:r>
              <a:rPr lang="en-GB" sz="4000" dirty="0">
                <a:solidFill>
                  <a:schemeClr val="tx2"/>
                </a:solidFill>
                <a:latin typeface="Calibri" panose="020F0502020204030204" pitchFamily="34" charset="0"/>
                <a:ea typeface="Calibri" panose="020F0502020204030204" pitchFamily="34" charset="0"/>
                <a:cs typeface="Calibri" panose="020F0502020204030204" pitchFamily="34" charset="0"/>
              </a:rPr>
              <a:t>Start Up Business Support</a:t>
            </a:r>
            <a:r>
              <a:rPr lang="en-GB" sz="40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programme - </a:t>
            </a:r>
            <a:r>
              <a:rPr lang="en-GB" sz="4000" b="1" dirty="0">
                <a:solidFill>
                  <a:srgbClr val="A7C800"/>
                </a:solidFill>
                <a:effectLst/>
                <a:latin typeface="Calibri" panose="020F0502020204030204" pitchFamily="34" charset="0"/>
                <a:ea typeface="Calibri" panose="020F0502020204030204" pitchFamily="34" charset="0"/>
                <a:cs typeface="Calibri" panose="020F0502020204030204" pitchFamily="34" charset="0"/>
              </a:rPr>
              <a:t>48</a:t>
            </a:r>
            <a:r>
              <a:rPr lang="en-GB" sz="40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businesses </a:t>
            </a:r>
            <a:r>
              <a:rPr lang="en-GB" sz="4000"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 </a:t>
            </a:r>
          </a:p>
        </p:txBody>
      </p:sp>
      <p:pic>
        <p:nvPicPr>
          <p:cNvPr id="8" name="Graphic 7" descr="Bar graph with upward trend with solid fill">
            <a:extLst>
              <a:ext uri="{FF2B5EF4-FFF2-40B4-BE49-F238E27FC236}">
                <a16:creationId xmlns:a16="http://schemas.microsoft.com/office/drawing/2014/main" id="{2231232B-12BB-780F-FF61-6EA6BB491C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9056" y="1235956"/>
            <a:ext cx="1334958" cy="1334958"/>
          </a:xfrm>
          <a:prstGeom prst="rect">
            <a:avLst/>
          </a:prstGeom>
        </p:spPr>
      </p:pic>
      <p:pic>
        <p:nvPicPr>
          <p:cNvPr id="10" name="Graphic 9" descr="Classroom with solid fill">
            <a:extLst>
              <a:ext uri="{FF2B5EF4-FFF2-40B4-BE49-F238E27FC236}">
                <a16:creationId xmlns:a16="http://schemas.microsoft.com/office/drawing/2014/main" id="{03C50C00-267F-DDBC-6D7C-6A99791DC4C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840" y="4546283"/>
            <a:ext cx="1205359" cy="1205359"/>
          </a:xfrm>
          <a:prstGeom prst="rect">
            <a:avLst/>
          </a:prstGeom>
        </p:spPr>
      </p:pic>
      <p:pic>
        <p:nvPicPr>
          <p:cNvPr id="12" name="Graphic 11" descr="Group with solid fill">
            <a:extLst>
              <a:ext uri="{FF2B5EF4-FFF2-40B4-BE49-F238E27FC236}">
                <a16:creationId xmlns:a16="http://schemas.microsoft.com/office/drawing/2014/main" id="{289FF94F-9CED-C9E9-4E4A-767376D38C0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9056" y="2795041"/>
            <a:ext cx="1334958" cy="1334958"/>
          </a:xfrm>
          <a:prstGeom prst="rect">
            <a:avLst/>
          </a:prstGeom>
        </p:spPr>
      </p:pic>
      <p:sp>
        <p:nvSpPr>
          <p:cNvPr id="13" name="TextBox 12">
            <a:extLst>
              <a:ext uri="{FF2B5EF4-FFF2-40B4-BE49-F238E27FC236}">
                <a16:creationId xmlns:a16="http://schemas.microsoft.com/office/drawing/2014/main" id="{0AC7CB33-2987-D184-517C-C6C550CCDA70}"/>
              </a:ext>
            </a:extLst>
          </p:cNvPr>
          <p:cNvSpPr txBox="1"/>
          <p:nvPr/>
        </p:nvSpPr>
        <p:spPr>
          <a:xfrm>
            <a:off x="2368378" y="1431167"/>
            <a:ext cx="7269398" cy="707886"/>
          </a:xfrm>
          <a:prstGeom prst="rect">
            <a:avLst/>
          </a:prstGeom>
          <a:noFill/>
        </p:spPr>
        <p:txBody>
          <a:bodyPr wrap="square" rtlCol="0">
            <a:spAutoFit/>
          </a:bodyPr>
          <a:lstStyle/>
          <a:p>
            <a:r>
              <a:rPr lang="en-GB" sz="40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Ambition to Grow - </a:t>
            </a:r>
            <a:r>
              <a:rPr lang="en-GB" sz="4000" b="1" dirty="0">
                <a:solidFill>
                  <a:srgbClr val="A7C800"/>
                </a:solidFill>
                <a:effectLst/>
                <a:latin typeface="Calibri" panose="020F0502020204030204" pitchFamily="34" charset="0"/>
                <a:ea typeface="Calibri" panose="020F0502020204030204" pitchFamily="34" charset="0"/>
                <a:cs typeface="Calibri" panose="020F0502020204030204" pitchFamily="34" charset="0"/>
              </a:rPr>
              <a:t>60</a:t>
            </a:r>
            <a:r>
              <a:rPr lang="en-GB" sz="40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businesses</a:t>
            </a:r>
          </a:p>
        </p:txBody>
      </p:sp>
      <p:sp>
        <p:nvSpPr>
          <p:cNvPr id="14" name="TextBox 13">
            <a:extLst>
              <a:ext uri="{FF2B5EF4-FFF2-40B4-BE49-F238E27FC236}">
                <a16:creationId xmlns:a16="http://schemas.microsoft.com/office/drawing/2014/main" id="{1895F42E-6820-11E0-A01B-ABB69E6D8A67}"/>
              </a:ext>
            </a:extLst>
          </p:cNvPr>
          <p:cNvSpPr txBox="1"/>
          <p:nvPr/>
        </p:nvSpPr>
        <p:spPr>
          <a:xfrm>
            <a:off x="2368378" y="3101034"/>
            <a:ext cx="7269398" cy="707886"/>
          </a:xfrm>
          <a:prstGeom prst="rect">
            <a:avLst/>
          </a:prstGeom>
          <a:noFill/>
        </p:spPr>
        <p:txBody>
          <a:bodyPr wrap="square" rtlCol="0">
            <a:spAutoFit/>
          </a:bodyPr>
          <a:lstStyle/>
          <a:p>
            <a:r>
              <a:rPr lang="en-GB" sz="40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Peer Networks - </a:t>
            </a:r>
            <a:r>
              <a:rPr lang="en-GB" sz="4000" b="1" dirty="0">
                <a:solidFill>
                  <a:srgbClr val="A7C800"/>
                </a:solidFill>
                <a:effectLst/>
                <a:latin typeface="Calibri" panose="020F0502020204030204" pitchFamily="34" charset="0"/>
                <a:ea typeface="Calibri" panose="020F0502020204030204" pitchFamily="34" charset="0"/>
                <a:cs typeface="Calibri" panose="020F0502020204030204" pitchFamily="34" charset="0"/>
              </a:rPr>
              <a:t>451</a:t>
            </a:r>
            <a:r>
              <a:rPr lang="en-GB" sz="40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businesses </a:t>
            </a:r>
          </a:p>
        </p:txBody>
      </p:sp>
    </p:spTree>
    <p:extLst>
      <p:ext uri="{BB962C8B-B14F-4D97-AF65-F5344CB8AC3E}">
        <p14:creationId xmlns:p14="http://schemas.microsoft.com/office/powerpoint/2010/main" val="3922345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559A86-A758-4472-968B-BE719C4F4899}"/>
              </a:ext>
            </a:extLst>
          </p:cNvPr>
          <p:cNvSpPr>
            <a:spLocks noGrp="1"/>
          </p:cNvSpPr>
          <p:nvPr>
            <p:ph type="title"/>
          </p:nvPr>
        </p:nvSpPr>
        <p:spPr>
          <a:xfrm>
            <a:off x="609600" y="171486"/>
            <a:ext cx="10972800" cy="1143000"/>
          </a:xfrm>
        </p:spPr>
        <p:txBody>
          <a:bodyPr>
            <a:normAutofit/>
          </a:bodyPr>
          <a:lstStyle/>
          <a:p>
            <a:r>
              <a:rPr lang="en-GB" b="1" dirty="0">
                <a:latin typeface="Calibri" panose="020F0502020204030204" pitchFamily="34" charset="0"/>
                <a:cs typeface="Calibri" panose="020F0502020204030204" pitchFamily="34" charset="0"/>
              </a:rPr>
              <a:t>Thank you</a:t>
            </a:r>
            <a:endParaRPr lang="en-GB" sz="4800" b="1" dirty="0">
              <a:solidFill>
                <a:schemeClr val="tx2"/>
              </a:solidFill>
              <a:latin typeface="Calibri" panose="020F0502020204030204" pitchFamily="34" charset="0"/>
              <a:cs typeface="Calibri" panose="020F0502020204030204" pitchFamily="34" charset="0"/>
            </a:endParaRPr>
          </a:p>
        </p:txBody>
      </p:sp>
      <p:sp>
        <p:nvSpPr>
          <p:cNvPr id="7" name="Rectangle 1">
            <a:extLst>
              <a:ext uri="{FF2B5EF4-FFF2-40B4-BE49-F238E27FC236}">
                <a16:creationId xmlns:a16="http://schemas.microsoft.com/office/drawing/2014/main" id="{E23680D1-9280-4BB4-8FAF-29089E1DA982}"/>
              </a:ext>
            </a:extLst>
          </p:cNvPr>
          <p:cNvSpPr>
            <a:spLocks noChangeArrowheads="1"/>
          </p:cNvSpPr>
          <p:nvPr/>
        </p:nvSpPr>
        <p:spPr bwMode="auto">
          <a:xfrm>
            <a:off x="-2581835" y="-364435"/>
            <a:ext cx="16437685" cy="1107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2" name="Picture 1" descr="A picture containing text, font, logo, graphics&#10;&#10;Description automatically generated">
            <a:extLst>
              <a:ext uri="{FF2B5EF4-FFF2-40B4-BE49-F238E27FC236}">
                <a16:creationId xmlns:a16="http://schemas.microsoft.com/office/drawing/2014/main" id="{0D6567D7-776C-828E-385A-1B883F048F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020" y="1166260"/>
            <a:ext cx="3089566" cy="3089566"/>
          </a:xfrm>
          <a:prstGeom prst="rect">
            <a:avLst/>
          </a:prstGeom>
        </p:spPr>
      </p:pic>
      <p:pic>
        <p:nvPicPr>
          <p:cNvPr id="3" name="Picture 2" descr="A picture containing text, font, graphics, logo&#10;&#10;Description automatically generated">
            <a:extLst>
              <a:ext uri="{FF2B5EF4-FFF2-40B4-BE49-F238E27FC236}">
                <a16:creationId xmlns:a16="http://schemas.microsoft.com/office/drawing/2014/main" id="{07E237D3-81BC-D1A3-20EB-908256D0CE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6420" y="4891798"/>
            <a:ext cx="4494028" cy="1450454"/>
          </a:xfrm>
          <a:prstGeom prst="rect">
            <a:avLst/>
          </a:prstGeom>
        </p:spPr>
      </p:pic>
      <p:pic>
        <p:nvPicPr>
          <p:cNvPr id="5" name="Picture 4" descr="A close up of a logo&#10;&#10;Description automatically generated with low confidence">
            <a:extLst>
              <a:ext uri="{FF2B5EF4-FFF2-40B4-BE49-F238E27FC236}">
                <a16:creationId xmlns:a16="http://schemas.microsoft.com/office/drawing/2014/main" id="{5D4E27C5-60EE-6939-24AB-EE43F7E6B4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1552" y="4872576"/>
            <a:ext cx="3560039" cy="1505829"/>
          </a:xfrm>
          <a:prstGeom prst="rect">
            <a:avLst/>
          </a:prstGeom>
        </p:spPr>
      </p:pic>
      <p:pic>
        <p:nvPicPr>
          <p:cNvPr id="8" name="Picture 7">
            <a:extLst>
              <a:ext uri="{FF2B5EF4-FFF2-40B4-BE49-F238E27FC236}">
                <a16:creationId xmlns:a16="http://schemas.microsoft.com/office/drawing/2014/main" id="{B7C88CB8-126B-31A5-91A9-F37AA12F8E2B}"/>
              </a:ext>
            </a:extLst>
          </p:cNvPr>
          <p:cNvPicPr>
            <a:picLocks noChangeAspect="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398799" y="1746389"/>
            <a:ext cx="1678912" cy="2150471"/>
          </a:xfrm>
          <a:prstGeom prst="rect">
            <a:avLst/>
          </a:prstGeom>
          <a:noFill/>
        </p:spPr>
      </p:pic>
      <p:pic>
        <p:nvPicPr>
          <p:cNvPr id="10" name="Picture 9">
            <a:extLst>
              <a:ext uri="{FF2B5EF4-FFF2-40B4-BE49-F238E27FC236}">
                <a16:creationId xmlns:a16="http://schemas.microsoft.com/office/drawing/2014/main" id="{FA03D7C8-C8F8-94D4-B0EA-A6E5B5D108D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81183" y="2105355"/>
            <a:ext cx="3829634" cy="2150471"/>
          </a:xfrm>
          <a:prstGeom prst="rect">
            <a:avLst/>
          </a:prstGeom>
        </p:spPr>
      </p:pic>
    </p:spTree>
    <p:extLst>
      <p:ext uri="{BB962C8B-B14F-4D97-AF65-F5344CB8AC3E}">
        <p14:creationId xmlns:p14="http://schemas.microsoft.com/office/powerpoint/2010/main" val="3890273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A64DBD-03B9-F149-24B0-8ACBFD849353}"/>
              </a:ext>
            </a:extLst>
          </p:cNvPr>
          <p:cNvSpPr txBox="1"/>
          <p:nvPr/>
        </p:nvSpPr>
        <p:spPr>
          <a:xfrm>
            <a:off x="207112" y="1509362"/>
            <a:ext cx="7178426" cy="5016758"/>
          </a:xfrm>
          <a:prstGeom prst="rect">
            <a:avLst/>
          </a:prstGeom>
          <a:noFill/>
        </p:spPr>
        <p:txBody>
          <a:bodyPr wrap="square" rtlCol="0">
            <a:spAutoFit/>
          </a:bodyPr>
          <a:lstStyle/>
          <a:p>
            <a:pPr marL="571500" indent="-571500">
              <a:buFont typeface="Arial" panose="020B0604020202020204" pitchFamily="34" charset="0"/>
              <a:buChar char="•"/>
            </a:pPr>
            <a:r>
              <a:rPr lang="en-GB" sz="40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Subregional </a:t>
            </a:r>
            <a:r>
              <a:rPr lang="en-GB" sz="4000" dirty="0">
                <a:solidFill>
                  <a:schemeClr val="tx2"/>
                </a:solidFill>
                <a:latin typeface="Calibri" panose="020F0502020204030204" pitchFamily="34" charset="0"/>
                <a:ea typeface="Calibri" panose="020F0502020204030204" pitchFamily="34" charset="0"/>
                <a:cs typeface="Calibri" panose="020F0502020204030204" pitchFamily="34" charset="0"/>
              </a:rPr>
              <a:t>business support project</a:t>
            </a:r>
          </a:p>
          <a:p>
            <a:pPr marL="571500" indent="-571500">
              <a:buFont typeface="Arial" panose="020B0604020202020204" pitchFamily="34" charset="0"/>
              <a:buChar char="•"/>
            </a:pPr>
            <a:r>
              <a:rPr lang="en-GB" sz="4000" dirty="0">
                <a:solidFill>
                  <a:srgbClr val="A7C800"/>
                </a:solidFill>
                <a:effectLst/>
                <a:latin typeface="Calibri" panose="020F0502020204030204" pitchFamily="34" charset="0"/>
                <a:ea typeface="Calibri" panose="020F0502020204030204" pitchFamily="34" charset="0"/>
                <a:cs typeface="Calibri" panose="020F0502020204030204" pitchFamily="34" charset="0"/>
              </a:rPr>
              <a:t>£5.9 million </a:t>
            </a:r>
            <a:r>
              <a:rPr lang="en-GB" sz="4000" dirty="0">
                <a:solidFill>
                  <a:schemeClr val="tx2"/>
                </a:solidFill>
                <a:latin typeface="Calibri" panose="020F0502020204030204" pitchFamily="34" charset="0"/>
                <a:ea typeface="Calibri" panose="020F0502020204030204" pitchFamily="34" charset="0"/>
                <a:cs typeface="Calibri" panose="020F0502020204030204" pitchFamily="34" charset="0"/>
              </a:rPr>
              <a:t>European grant</a:t>
            </a:r>
          </a:p>
          <a:p>
            <a:pPr marL="571500" indent="-571500">
              <a:buFont typeface="Arial" panose="020B0604020202020204" pitchFamily="34" charset="0"/>
              <a:buChar char="•"/>
            </a:pPr>
            <a:r>
              <a:rPr lang="en-GB" sz="4000" dirty="0">
                <a:solidFill>
                  <a:srgbClr val="A7C800"/>
                </a:solidFill>
                <a:latin typeface="Calibri" panose="020F0502020204030204" pitchFamily="34" charset="0"/>
                <a:ea typeface="Calibri" panose="020F0502020204030204" pitchFamily="34" charset="0"/>
                <a:cs typeface="Calibri" panose="020F0502020204030204" pitchFamily="34" charset="0"/>
              </a:rPr>
              <a:t>£2.2 million </a:t>
            </a:r>
            <a:r>
              <a:rPr lang="en-GB" sz="4000" dirty="0">
                <a:solidFill>
                  <a:schemeClr val="tx2"/>
                </a:solidFill>
                <a:latin typeface="Calibri" panose="020F0502020204030204" pitchFamily="34" charset="0"/>
                <a:ea typeface="Calibri" panose="020F0502020204030204" pitchFamily="34" charset="0"/>
                <a:cs typeface="Calibri" panose="020F0502020204030204" pitchFamily="34" charset="0"/>
              </a:rPr>
              <a:t>partner funding</a:t>
            </a:r>
          </a:p>
          <a:p>
            <a:pPr marL="571500" indent="-571500">
              <a:buFont typeface="Arial" panose="020B0604020202020204" pitchFamily="34" charset="0"/>
              <a:buChar char="•"/>
            </a:pPr>
            <a:r>
              <a:rPr lang="en-GB" sz="4000" dirty="0">
                <a:solidFill>
                  <a:schemeClr val="tx2"/>
                </a:solidFill>
                <a:latin typeface="Calibri" panose="020F0502020204030204" pitchFamily="34" charset="0"/>
                <a:ea typeface="Calibri" panose="020F0502020204030204" pitchFamily="34" charset="0"/>
                <a:cs typeface="Calibri" panose="020F0502020204030204" pitchFamily="34" charset="0"/>
              </a:rPr>
              <a:t>January 2019 to June 2023</a:t>
            </a:r>
          </a:p>
          <a:p>
            <a:pPr marL="571500" indent="-571500">
              <a:buFont typeface="Arial" panose="020B0604020202020204" pitchFamily="34" charset="0"/>
              <a:buChar char="•"/>
            </a:pPr>
            <a:r>
              <a:rPr lang="en-GB" sz="4000" dirty="0">
                <a:solidFill>
                  <a:schemeClr val="tx2"/>
                </a:solidFill>
                <a:latin typeface="Calibri" panose="020F0502020204030204" pitchFamily="34" charset="0"/>
                <a:ea typeface="Calibri" panose="020F0502020204030204" pitchFamily="34" charset="0"/>
                <a:cs typeface="Calibri" panose="020F0502020204030204" pitchFamily="34" charset="0"/>
              </a:rPr>
              <a:t>Free support service of the Business Gateway Growth Hub</a:t>
            </a:r>
          </a:p>
          <a:p>
            <a:pPr marL="571500" indent="-571500">
              <a:buFont typeface="Arial" panose="020B0604020202020204" pitchFamily="34" charset="0"/>
              <a:buChar char="•"/>
            </a:pPr>
            <a:endParaRPr lang="en-GB" sz="400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itle 3">
            <a:extLst>
              <a:ext uri="{FF2B5EF4-FFF2-40B4-BE49-F238E27FC236}">
                <a16:creationId xmlns:a16="http://schemas.microsoft.com/office/drawing/2014/main" id="{879BB26B-30F7-1CB9-0BA4-F2846A42F514}"/>
              </a:ext>
            </a:extLst>
          </p:cNvPr>
          <p:cNvSpPr txBox="1">
            <a:spLocks/>
          </p:cNvSpPr>
          <p:nvPr/>
        </p:nvSpPr>
        <p:spPr>
          <a:xfrm>
            <a:off x="609600" y="171486"/>
            <a:ext cx="10972800" cy="1143000"/>
          </a:xfrm>
          <a:prstGeom prst="rect">
            <a:avLst/>
          </a:prstGeom>
        </p:spPr>
        <p:txBody>
          <a:bodyPr vert="horz" lIns="91440" tIns="45720" rIns="91440" bIns="45720" rtlCol="0" anchor="ctr">
            <a:normAutofit/>
          </a:bodyPr>
          <a:lstStyle>
            <a:lvl1pPr algn="ctr" defTabSz="1219170" rtl="0" eaLnBrk="1" latinLnBrk="0" hangingPunct="1">
              <a:spcBef>
                <a:spcPct val="0"/>
              </a:spcBef>
              <a:buNone/>
              <a:defRPr sz="4800" kern="1200">
                <a:solidFill>
                  <a:schemeClr val="tx2"/>
                </a:solidFill>
                <a:latin typeface="+mj-lt"/>
                <a:ea typeface="+mj-ea"/>
                <a:cs typeface="+mj-cs"/>
              </a:defRPr>
            </a:lvl1pPr>
          </a:lstStyle>
          <a:p>
            <a:r>
              <a:rPr lang="en-GB" b="1" dirty="0">
                <a:latin typeface="Calibri" panose="020F0502020204030204" pitchFamily="34" charset="0"/>
                <a:cs typeface="Calibri" panose="020F0502020204030204" pitchFamily="34" charset="0"/>
              </a:rPr>
              <a:t>ERDF Project Overview</a:t>
            </a:r>
          </a:p>
        </p:txBody>
      </p:sp>
      <p:pic>
        <p:nvPicPr>
          <p:cNvPr id="2" name="Picture 2">
            <a:extLst>
              <a:ext uri="{FF2B5EF4-FFF2-40B4-BE49-F238E27FC236}">
                <a16:creationId xmlns:a16="http://schemas.microsoft.com/office/drawing/2014/main" id="{1D4572E2-AF44-4639-3443-03F3A11849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0023" y="1010093"/>
            <a:ext cx="4744865" cy="4837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225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7576" y="4655142"/>
            <a:ext cx="6293849" cy="830997"/>
          </a:xfrm>
          <a:prstGeom prst="rect">
            <a:avLst/>
          </a:prstGeom>
          <a:noFill/>
        </p:spPr>
        <p:txBody>
          <a:bodyPr wrap="square" rtlCol="0">
            <a:spAutoFit/>
          </a:bodyPr>
          <a:lstStyle/>
          <a:p>
            <a:endParaRPr lang="en-GB" sz="2400" dirty="0">
              <a:solidFill>
                <a:prstClr val="black"/>
              </a:solidFill>
            </a:endParaRPr>
          </a:p>
          <a:p>
            <a:endParaRPr lang="en-GB" sz="2400" dirty="0">
              <a:solidFill>
                <a:prstClr val="black"/>
              </a:solidFill>
            </a:endParaRPr>
          </a:p>
        </p:txBody>
      </p:sp>
      <p:pic>
        <p:nvPicPr>
          <p:cNvPr id="5" name="Picture 4" descr="A close up of a logo&#10;&#10;Description automatically generated with low confidence">
            <a:extLst>
              <a:ext uri="{FF2B5EF4-FFF2-40B4-BE49-F238E27FC236}">
                <a16:creationId xmlns:a16="http://schemas.microsoft.com/office/drawing/2014/main" id="{03C4D17B-DD25-F8B0-4475-1D96A6F53B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4320" y="4143742"/>
            <a:ext cx="5299572" cy="2241618"/>
          </a:xfrm>
          <a:prstGeom prst="rect">
            <a:avLst/>
          </a:prstGeom>
        </p:spPr>
      </p:pic>
      <p:pic>
        <p:nvPicPr>
          <p:cNvPr id="7" name="Picture 6" descr="A picture containing text, font, graphics, logo&#10;&#10;Description automatically generated">
            <a:extLst>
              <a:ext uri="{FF2B5EF4-FFF2-40B4-BE49-F238E27FC236}">
                <a16:creationId xmlns:a16="http://schemas.microsoft.com/office/drawing/2014/main" id="{2BA44B69-9DC3-3DFF-DA87-5CB4A145B4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0444" y="1350905"/>
            <a:ext cx="5744308" cy="1853983"/>
          </a:xfrm>
          <a:prstGeom prst="rect">
            <a:avLst/>
          </a:prstGeom>
        </p:spPr>
      </p:pic>
      <p:pic>
        <p:nvPicPr>
          <p:cNvPr id="9" name="Picture 8" descr="A picture containing text, font, logo, graphics&#10;&#10;Description automatically generated">
            <a:extLst>
              <a:ext uri="{FF2B5EF4-FFF2-40B4-BE49-F238E27FC236}">
                <a16:creationId xmlns:a16="http://schemas.microsoft.com/office/drawing/2014/main" id="{72EB7E7C-8F79-ED22-0277-14AAA245BF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7576" y="770433"/>
            <a:ext cx="3131828" cy="3131828"/>
          </a:xfrm>
          <a:prstGeom prst="rect">
            <a:avLst/>
          </a:prstGeom>
        </p:spPr>
      </p:pic>
      <p:sp>
        <p:nvSpPr>
          <p:cNvPr id="10" name="Title 1">
            <a:extLst>
              <a:ext uri="{FF2B5EF4-FFF2-40B4-BE49-F238E27FC236}">
                <a16:creationId xmlns:a16="http://schemas.microsoft.com/office/drawing/2014/main" id="{185CC2BA-0B30-F1FA-270C-8BB46EEAB7F6}"/>
              </a:ext>
            </a:extLst>
          </p:cNvPr>
          <p:cNvSpPr txBox="1">
            <a:spLocks/>
          </p:cNvSpPr>
          <p:nvPr/>
        </p:nvSpPr>
        <p:spPr>
          <a:xfrm>
            <a:off x="611878" y="53998"/>
            <a:ext cx="11367253" cy="91209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en-GB" sz="4800" b="1" dirty="0">
                <a:solidFill>
                  <a:schemeClr val="tx2"/>
                </a:solidFill>
                <a:latin typeface="Calibri" panose="020F0502020204030204" pitchFamily="34" charset="0"/>
                <a:cs typeface="Calibri" panose="020F0502020204030204" pitchFamily="34" charset="0"/>
              </a:rPr>
              <a:t>Project Delivery Partners</a:t>
            </a:r>
            <a:endParaRPr kumimoji="0" lang="en-GB" sz="4800" b="1" i="0" u="none" strike="noStrike" kern="1200" cap="none" spc="0" normalizeH="0" baseline="0" noProof="0" dirty="0">
              <a:ln>
                <a:noFill/>
              </a:ln>
              <a:solidFill>
                <a:schemeClr val="tx2"/>
              </a:solidFill>
              <a:effectLst/>
              <a:uLnTx/>
              <a:uFillTx/>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91A9F94A-536D-51F4-C240-C4B9270265BE}"/>
              </a:ext>
            </a:extLst>
          </p:cNvPr>
          <p:cNvPicPr>
            <a:picLocks noChangeAspect="1"/>
          </p:cNvPicPr>
          <p:nvPr/>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142598" y="3653112"/>
            <a:ext cx="2133116" cy="2732248"/>
          </a:xfrm>
          <a:prstGeom prst="rect">
            <a:avLst/>
          </a:prstGeom>
          <a:noFill/>
        </p:spPr>
      </p:pic>
    </p:spTree>
    <p:extLst>
      <p:ext uri="{BB962C8B-B14F-4D97-AF65-F5344CB8AC3E}">
        <p14:creationId xmlns:p14="http://schemas.microsoft.com/office/powerpoint/2010/main" val="27649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19C04-C4B5-47F7-B852-9383BD9F2049}"/>
              </a:ext>
            </a:extLst>
          </p:cNvPr>
          <p:cNvSpPr>
            <a:spLocks noGrp="1"/>
          </p:cNvSpPr>
          <p:nvPr>
            <p:ph type="ctrTitle"/>
          </p:nvPr>
        </p:nvSpPr>
        <p:spPr>
          <a:xfrm>
            <a:off x="2944054" y="213141"/>
            <a:ext cx="6287346" cy="912091"/>
          </a:xfrm>
        </p:spPr>
        <p:txBody>
          <a:bodyPr>
            <a:normAutofit/>
          </a:bodyPr>
          <a:lstStyle/>
          <a:p>
            <a:r>
              <a:rPr lang="en-GB" sz="4800" b="1" dirty="0">
                <a:solidFill>
                  <a:schemeClr val="tx2"/>
                </a:solidFill>
                <a:latin typeface="Calibri" panose="020F0502020204030204" pitchFamily="34" charset="0"/>
                <a:cs typeface="Calibri" panose="020F0502020204030204" pitchFamily="34" charset="0"/>
              </a:rPr>
              <a:t>Business Support Offer</a:t>
            </a:r>
          </a:p>
        </p:txBody>
      </p:sp>
      <p:pic>
        <p:nvPicPr>
          <p:cNvPr id="5" name="Picture 4">
            <a:extLst>
              <a:ext uri="{FF2B5EF4-FFF2-40B4-BE49-F238E27FC236}">
                <a16:creationId xmlns:a16="http://schemas.microsoft.com/office/drawing/2014/main" id="{755B555C-0D2D-4317-8E66-8A9DEA86E2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9372" y="3876384"/>
            <a:ext cx="1304092" cy="1304092"/>
          </a:xfrm>
          <a:prstGeom prst="rect">
            <a:avLst/>
          </a:prstGeom>
        </p:spPr>
      </p:pic>
      <p:pic>
        <p:nvPicPr>
          <p:cNvPr id="8" name="Picture 7">
            <a:extLst>
              <a:ext uri="{FF2B5EF4-FFF2-40B4-BE49-F238E27FC236}">
                <a16:creationId xmlns:a16="http://schemas.microsoft.com/office/drawing/2014/main" id="{436FE82B-0199-438E-8715-DFCCC4C8C8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3692" y="1640139"/>
            <a:ext cx="973658" cy="511171"/>
          </a:xfrm>
          <a:prstGeom prst="rect">
            <a:avLst/>
          </a:prstGeom>
        </p:spPr>
      </p:pic>
      <p:pic>
        <p:nvPicPr>
          <p:cNvPr id="11" name="Picture 10">
            <a:extLst>
              <a:ext uri="{FF2B5EF4-FFF2-40B4-BE49-F238E27FC236}">
                <a16:creationId xmlns:a16="http://schemas.microsoft.com/office/drawing/2014/main" id="{D6965648-49E2-42DF-BE4F-38AB69FC4E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29640" y="2198514"/>
            <a:ext cx="501762" cy="501762"/>
          </a:xfrm>
          <a:prstGeom prst="rect">
            <a:avLst/>
          </a:prstGeom>
        </p:spPr>
      </p:pic>
      <p:pic>
        <p:nvPicPr>
          <p:cNvPr id="13" name="Picture 12">
            <a:extLst>
              <a:ext uri="{FF2B5EF4-FFF2-40B4-BE49-F238E27FC236}">
                <a16:creationId xmlns:a16="http://schemas.microsoft.com/office/drawing/2014/main" id="{D7F92289-28A6-4178-B25E-EED1EB7D92B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84116" y="1694681"/>
            <a:ext cx="532573" cy="380345"/>
          </a:xfrm>
          <a:prstGeom prst="rect">
            <a:avLst/>
          </a:prstGeom>
        </p:spPr>
      </p:pic>
      <p:pic>
        <p:nvPicPr>
          <p:cNvPr id="33" name="Picture 32">
            <a:extLst>
              <a:ext uri="{FF2B5EF4-FFF2-40B4-BE49-F238E27FC236}">
                <a16:creationId xmlns:a16="http://schemas.microsoft.com/office/drawing/2014/main" id="{A20C4F4C-6C28-4693-B249-2FB3856A1EC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21709" y="2203762"/>
            <a:ext cx="496514" cy="496514"/>
          </a:xfrm>
          <a:prstGeom prst="rect">
            <a:avLst/>
          </a:prstGeom>
        </p:spPr>
      </p:pic>
      <p:pic>
        <p:nvPicPr>
          <p:cNvPr id="39" name="Picture 38">
            <a:extLst>
              <a:ext uri="{FF2B5EF4-FFF2-40B4-BE49-F238E27FC236}">
                <a16:creationId xmlns:a16="http://schemas.microsoft.com/office/drawing/2014/main" id="{8A11A61D-DE2B-448F-B3C6-332FEEFE999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40035" y="4014367"/>
            <a:ext cx="1206560" cy="1108591"/>
          </a:xfrm>
          <a:prstGeom prst="rect">
            <a:avLst/>
          </a:prstGeom>
        </p:spPr>
      </p:pic>
      <p:pic>
        <p:nvPicPr>
          <p:cNvPr id="41" name="Picture 40">
            <a:extLst>
              <a:ext uri="{FF2B5EF4-FFF2-40B4-BE49-F238E27FC236}">
                <a16:creationId xmlns:a16="http://schemas.microsoft.com/office/drawing/2014/main" id="{9A787927-C60D-4D99-855A-150D7AE0729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09920" y="3965661"/>
            <a:ext cx="1206004" cy="1206004"/>
          </a:xfrm>
          <a:prstGeom prst="rect">
            <a:avLst/>
          </a:prstGeom>
        </p:spPr>
      </p:pic>
      <p:pic>
        <p:nvPicPr>
          <p:cNvPr id="45" name="Picture 44">
            <a:extLst>
              <a:ext uri="{FF2B5EF4-FFF2-40B4-BE49-F238E27FC236}">
                <a16:creationId xmlns:a16="http://schemas.microsoft.com/office/drawing/2014/main" id="{50C11B64-142D-4449-A8AF-3DD25E89B83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99971" y="1354633"/>
            <a:ext cx="784767" cy="1298328"/>
          </a:xfrm>
          <a:prstGeom prst="rect">
            <a:avLst/>
          </a:prstGeom>
        </p:spPr>
      </p:pic>
      <p:grpSp>
        <p:nvGrpSpPr>
          <p:cNvPr id="7" name="Group 6">
            <a:extLst>
              <a:ext uri="{FF2B5EF4-FFF2-40B4-BE49-F238E27FC236}">
                <a16:creationId xmlns:a16="http://schemas.microsoft.com/office/drawing/2014/main" id="{F4345F36-A031-4E49-AA27-3FDC8BEA8FF8}"/>
              </a:ext>
            </a:extLst>
          </p:cNvPr>
          <p:cNvGrpSpPr/>
          <p:nvPr/>
        </p:nvGrpSpPr>
        <p:grpSpPr>
          <a:xfrm>
            <a:off x="1413516" y="4133733"/>
            <a:ext cx="1386083" cy="1983948"/>
            <a:chOff x="3887737" y="1759202"/>
            <a:chExt cx="1386083" cy="1983948"/>
          </a:xfrm>
        </p:grpSpPr>
        <p:pic>
          <p:nvPicPr>
            <p:cNvPr id="19" name="Picture 5">
              <a:extLst>
                <a:ext uri="{FF2B5EF4-FFF2-40B4-BE49-F238E27FC236}">
                  <a16:creationId xmlns:a16="http://schemas.microsoft.com/office/drawing/2014/main" id="{4D7650A8-45EB-43C5-9B78-69A4FD78F0EE}"/>
                </a:ext>
              </a:extLst>
            </p:cNvPr>
            <p:cNvPicPr preferRelativeResize="0">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87737" y="1759202"/>
              <a:ext cx="1386083" cy="1084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TextBox 46">
              <a:extLst>
                <a:ext uri="{FF2B5EF4-FFF2-40B4-BE49-F238E27FC236}">
                  <a16:creationId xmlns:a16="http://schemas.microsoft.com/office/drawing/2014/main" id="{BF2E68E2-3F4D-4CF4-AFB3-A1EDCFFAF30C}"/>
                </a:ext>
              </a:extLst>
            </p:cNvPr>
            <p:cNvSpPr txBox="1"/>
            <p:nvPr/>
          </p:nvSpPr>
          <p:spPr>
            <a:xfrm>
              <a:off x="3971478" y="3035264"/>
              <a:ext cx="121860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tx2"/>
                  </a:solidFill>
                  <a:effectLst/>
                  <a:uLnTx/>
                  <a:uFillTx/>
                  <a:latin typeface="Segoe UI" panose="020B0502040204020203" pitchFamily="34" charset="0"/>
                  <a:ea typeface="+mn-ea"/>
                  <a:cs typeface="Segoe UI" panose="020B0502040204020203" pitchFamily="34" charset="0"/>
                </a:rPr>
                <a:t>Business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tx2"/>
                  </a:solidFill>
                  <a:effectLst/>
                  <a:uLnTx/>
                  <a:uFillTx/>
                  <a:latin typeface="Segoe UI" panose="020B0502040204020203" pitchFamily="34" charset="0"/>
                  <a:ea typeface="+mn-ea"/>
                  <a:cs typeface="Segoe UI" panose="020B0502040204020203" pitchFamily="34" charset="0"/>
                </a:rPr>
                <a:t>advisers</a:t>
              </a:r>
            </a:p>
          </p:txBody>
        </p:sp>
      </p:grpSp>
      <p:sp>
        <p:nvSpPr>
          <p:cNvPr id="49" name="TextBox 48">
            <a:extLst>
              <a:ext uri="{FF2B5EF4-FFF2-40B4-BE49-F238E27FC236}">
                <a16:creationId xmlns:a16="http://schemas.microsoft.com/office/drawing/2014/main" id="{0105184A-94F3-4083-855E-5B2DB530F4CF}"/>
              </a:ext>
            </a:extLst>
          </p:cNvPr>
          <p:cNvSpPr txBox="1"/>
          <p:nvPr/>
        </p:nvSpPr>
        <p:spPr>
          <a:xfrm>
            <a:off x="9087617" y="5409795"/>
            <a:ext cx="2007601"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2"/>
                </a:solidFill>
                <a:latin typeface="Segoe UI" panose="020B0502040204020203" pitchFamily="34" charset="0"/>
                <a:cs typeface="Segoe UI" panose="020B0502040204020203" pitchFamily="34" charset="0"/>
              </a:rPr>
              <a:t>Events</a:t>
            </a:r>
            <a:r>
              <a:rPr kumimoji="0" lang="en-GB" sz="2000" b="1" i="0" u="none" strike="noStrike" kern="1200" cap="none" spc="0" normalizeH="0" baseline="0" noProof="0" dirty="0">
                <a:ln>
                  <a:noFill/>
                </a:ln>
                <a:solidFill>
                  <a:schemeClr val="tx2"/>
                </a:solidFill>
                <a:effectLst/>
                <a:uLnTx/>
                <a:uFillTx/>
                <a:latin typeface="Segoe UI" panose="020B0502040204020203" pitchFamily="34" charset="0"/>
                <a:cs typeface="Segoe UI" panose="020B0502040204020203"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tx2"/>
                </a:solidFill>
                <a:effectLst/>
                <a:uLnTx/>
                <a:uFillTx/>
                <a:latin typeface="Segoe UI" panose="020B0502040204020203" pitchFamily="34" charset="0"/>
                <a:cs typeface="Segoe UI" panose="020B0502040204020203" pitchFamily="34" charset="0"/>
              </a:rPr>
              <a:t>and workshops</a:t>
            </a:r>
          </a:p>
        </p:txBody>
      </p:sp>
      <p:sp>
        <p:nvSpPr>
          <p:cNvPr id="50" name="TextBox 49">
            <a:extLst>
              <a:ext uri="{FF2B5EF4-FFF2-40B4-BE49-F238E27FC236}">
                <a16:creationId xmlns:a16="http://schemas.microsoft.com/office/drawing/2014/main" id="{46066361-DFA0-45E6-BD90-123EDC92A8A7}"/>
              </a:ext>
            </a:extLst>
          </p:cNvPr>
          <p:cNvSpPr txBox="1"/>
          <p:nvPr/>
        </p:nvSpPr>
        <p:spPr>
          <a:xfrm>
            <a:off x="1183551" y="2882362"/>
            <a:ext cx="2119491"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tx2"/>
                </a:solidFill>
                <a:effectLst/>
                <a:uLnTx/>
                <a:uFillTx/>
                <a:latin typeface="Segoe UI" panose="020B0502040204020203" pitchFamily="34" charset="0"/>
                <a:ea typeface="+mn-ea"/>
                <a:cs typeface="Segoe UI" panose="020B0502040204020203" pitchFamily="34" charset="0"/>
              </a:rPr>
              <a:t>Information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tx2"/>
                </a:solidFill>
                <a:effectLst/>
                <a:uLnTx/>
                <a:uFillTx/>
                <a:latin typeface="Segoe UI" panose="020B0502040204020203" pitchFamily="34" charset="0"/>
                <a:ea typeface="+mn-ea"/>
                <a:cs typeface="Segoe UI" panose="020B0502040204020203" pitchFamily="34" charset="0"/>
              </a:rPr>
              <a:t>and signposting</a:t>
            </a:r>
          </a:p>
        </p:txBody>
      </p:sp>
      <p:sp>
        <p:nvSpPr>
          <p:cNvPr id="52" name="TextBox 51">
            <a:extLst>
              <a:ext uri="{FF2B5EF4-FFF2-40B4-BE49-F238E27FC236}">
                <a16:creationId xmlns:a16="http://schemas.microsoft.com/office/drawing/2014/main" id="{F72881EF-C999-4D65-9B44-020387F31B63}"/>
              </a:ext>
            </a:extLst>
          </p:cNvPr>
          <p:cNvSpPr txBox="1"/>
          <p:nvPr/>
        </p:nvSpPr>
        <p:spPr>
          <a:xfrm>
            <a:off x="6435903" y="2886092"/>
            <a:ext cx="1610441"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tx2"/>
                </a:solidFill>
                <a:effectLst/>
                <a:uLnTx/>
                <a:uFillTx/>
                <a:latin typeface="Segoe UI" panose="020B0502040204020203" pitchFamily="34" charset="0"/>
                <a:ea typeface="+mn-ea"/>
                <a:cs typeface="Segoe UI" panose="020B0502040204020203" pitchFamily="34" charset="0"/>
              </a:rPr>
              <a:t>Investment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tx2"/>
                </a:solidFill>
                <a:effectLst/>
                <a:uLnTx/>
                <a:uFillTx/>
                <a:latin typeface="Segoe UI" panose="020B0502040204020203" pitchFamily="34" charset="0"/>
                <a:ea typeface="+mn-ea"/>
                <a:cs typeface="Segoe UI" panose="020B0502040204020203" pitchFamily="34" charset="0"/>
              </a:rPr>
              <a:t>readiness</a:t>
            </a:r>
          </a:p>
        </p:txBody>
      </p:sp>
      <p:sp>
        <p:nvSpPr>
          <p:cNvPr id="53" name="TextBox 52">
            <a:extLst>
              <a:ext uri="{FF2B5EF4-FFF2-40B4-BE49-F238E27FC236}">
                <a16:creationId xmlns:a16="http://schemas.microsoft.com/office/drawing/2014/main" id="{5BAF421B-A614-435B-B2D4-4BC32D381CF5}"/>
              </a:ext>
            </a:extLst>
          </p:cNvPr>
          <p:cNvSpPr txBox="1"/>
          <p:nvPr/>
        </p:nvSpPr>
        <p:spPr>
          <a:xfrm>
            <a:off x="6435903" y="5386954"/>
            <a:ext cx="1712905"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tx2"/>
                </a:solidFill>
                <a:effectLst/>
                <a:uLnTx/>
                <a:uFillTx/>
                <a:latin typeface="Segoe UI" panose="020B0502040204020203" pitchFamily="34" charset="0"/>
                <a:ea typeface="+mn-ea"/>
                <a:cs typeface="Segoe UI" panose="020B0502040204020203" pitchFamily="34" charset="0"/>
              </a:rPr>
              <a:t>High growth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tx2"/>
                </a:solidFill>
                <a:effectLst/>
                <a:uLnTx/>
                <a:uFillTx/>
                <a:latin typeface="Segoe UI" panose="020B0502040204020203" pitchFamily="34" charset="0"/>
                <a:ea typeface="+mn-ea"/>
                <a:cs typeface="Segoe UI" panose="020B0502040204020203" pitchFamily="34" charset="0"/>
              </a:rPr>
              <a:t>support</a:t>
            </a:r>
          </a:p>
        </p:txBody>
      </p:sp>
      <p:sp>
        <p:nvSpPr>
          <p:cNvPr id="55" name="TextBox 54">
            <a:extLst>
              <a:ext uri="{FF2B5EF4-FFF2-40B4-BE49-F238E27FC236}">
                <a16:creationId xmlns:a16="http://schemas.microsoft.com/office/drawing/2014/main" id="{E2AABEB8-F878-4A8C-96FF-E1EFF4233005}"/>
              </a:ext>
            </a:extLst>
          </p:cNvPr>
          <p:cNvSpPr txBox="1"/>
          <p:nvPr/>
        </p:nvSpPr>
        <p:spPr>
          <a:xfrm>
            <a:off x="3729658" y="5377674"/>
            <a:ext cx="1897251"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tx2"/>
                </a:solidFill>
                <a:effectLst/>
                <a:uLnTx/>
                <a:uFillTx/>
                <a:latin typeface="Segoe UI" panose="020B0502040204020203" pitchFamily="34" charset="0"/>
                <a:ea typeface="+mn-ea"/>
                <a:cs typeface="Segoe UI" panose="020B0502040204020203" pitchFamily="34" charset="0"/>
              </a:rPr>
              <a:t>Business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tx2"/>
                </a:solidFill>
                <a:effectLst/>
                <a:uLnTx/>
                <a:uFillTx/>
                <a:latin typeface="Segoe UI" panose="020B0502040204020203" pitchFamily="34" charset="0"/>
                <a:ea typeface="+mn-ea"/>
                <a:cs typeface="Segoe UI" panose="020B0502040204020203" pitchFamily="34" charset="0"/>
              </a:rPr>
              <a:t>growth grants</a:t>
            </a:r>
          </a:p>
        </p:txBody>
      </p:sp>
      <p:pic>
        <p:nvPicPr>
          <p:cNvPr id="6" name="Picture 5">
            <a:extLst>
              <a:ext uri="{FF2B5EF4-FFF2-40B4-BE49-F238E27FC236}">
                <a16:creationId xmlns:a16="http://schemas.microsoft.com/office/drawing/2014/main" id="{57D8D819-587B-431A-B516-C295244C82C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475234" y="1511777"/>
            <a:ext cx="1298328" cy="1298328"/>
          </a:xfrm>
          <a:prstGeom prst="rect">
            <a:avLst/>
          </a:prstGeom>
        </p:spPr>
      </p:pic>
      <p:grpSp>
        <p:nvGrpSpPr>
          <p:cNvPr id="25" name="Group 24">
            <a:extLst>
              <a:ext uri="{FF2B5EF4-FFF2-40B4-BE49-F238E27FC236}">
                <a16:creationId xmlns:a16="http://schemas.microsoft.com/office/drawing/2014/main" id="{02C4C070-5C3E-493D-A225-C7DA9A15C573}"/>
              </a:ext>
            </a:extLst>
          </p:cNvPr>
          <p:cNvGrpSpPr/>
          <p:nvPr/>
        </p:nvGrpSpPr>
        <p:grpSpPr>
          <a:xfrm>
            <a:off x="3882055" y="1612484"/>
            <a:ext cx="1722523" cy="1992912"/>
            <a:chOff x="4874421" y="1990965"/>
            <a:chExt cx="1722523" cy="1992912"/>
          </a:xfrm>
        </p:grpSpPr>
        <p:pic>
          <p:nvPicPr>
            <p:cNvPr id="26" name="Picture 5">
              <a:extLst>
                <a:ext uri="{FF2B5EF4-FFF2-40B4-BE49-F238E27FC236}">
                  <a16:creationId xmlns:a16="http://schemas.microsoft.com/office/drawing/2014/main" id="{6972A292-2508-4B24-95DA-E448D951E87E}"/>
                </a:ext>
              </a:extLst>
            </p:cNvPr>
            <p:cNvPicPr preferRelativeResize="0">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77609" y="1990965"/>
              <a:ext cx="1386083" cy="1084128"/>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27" name="TextBox 26">
              <a:extLst>
                <a:ext uri="{FF2B5EF4-FFF2-40B4-BE49-F238E27FC236}">
                  <a16:creationId xmlns:a16="http://schemas.microsoft.com/office/drawing/2014/main" id="{975FDA81-BCE6-4881-9AC1-662CC126F036}"/>
                </a:ext>
              </a:extLst>
            </p:cNvPr>
            <p:cNvSpPr txBox="1"/>
            <p:nvPr/>
          </p:nvSpPr>
          <p:spPr>
            <a:xfrm>
              <a:off x="4874421" y="3275991"/>
              <a:ext cx="1722523"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tx2"/>
                  </a:solidFill>
                  <a:effectLst/>
                  <a:uLnTx/>
                  <a:uFillTx/>
                  <a:latin typeface="Segoe UI" panose="020B0502040204020203" pitchFamily="34" charset="0"/>
                  <a:ea typeface="+mn-ea"/>
                  <a:cs typeface="Segoe UI" panose="020B0502040204020203" pitchFamily="34" charset="0"/>
                </a:rPr>
                <a:t>Support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tx2"/>
                  </a:solidFill>
                  <a:effectLst/>
                  <a:uLnTx/>
                  <a:uFillTx/>
                  <a:latin typeface="Segoe UI" panose="020B0502040204020203" pitchFamily="34" charset="0"/>
                  <a:ea typeface="+mn-ea"/>
                  <a:cs typeface="Segoe UI" panose="020B0502040204020203" pitchFamily="34" charset="0"/>
                </a:rPr>
                <a:t>Programmes</a:t>
              </a:r>
            </a:p>
          </p:txBody>
        </p:sp>
      </p:grpSp>
      <p:sp>
        <p:nvSpPr>
          <p:cNvPr id="4" name="TextBox 3">
            <a:extLst>
              <a:ext uri="{FF2B5EF4-FFF2-40B4-BE49-F238E27FC236}">
                <a16:creationId xmlns:a16="http://schemas.microsoft.com/office/drawing/2014/main" id="{AB45B340-873D-0B4C-B341-0F3E43AF844F}"/>
              </a:ext>
            </a:extLst>
          </p:cNvPr>
          <p:cNvSpPr txBox="1"/>
          <p:nvPr/>
        </p:nvSpPr>
        <p:spPr>
          <a:xfrm>
            <a:off x="8571116" y="2914717"/>
            <a:ext cx="30406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2"/>
                </a:solidFill>
                <a:latin typeface="Segoe UI" panose="020B0502040204020203" pitchFamily="34" charset="0"/>
                <a:cs typeface="Segoe UI" panose="020B0502040204020203" pitchFamily="34" charset="0"/>
              </a:rPr>
              <a:t>Brexit r</a:t>
            </a:r>
            <a:r>
              <a:rPr kumimoji="0" lang="en-GB" sz="2000" b="1" i="0" u="none" strike="noStrike" kern="1200" cap="none" spc="0" normalizeH="0" baseline="0" noProof="0" dirty="0" err="1">
                <a:ln>
                  <a:noFill/>
                </a:ln>
                <a:solidFill>
                  <a:schemeClr val="tx2"/>
                </a:solidFill>
                <a:effectLst/>
                <a:uLnTx/>
                <a:uFillTx/>
                <a:latin typeface="Segoe UI" panose="020B0502040204020203" pitchFamily="34" charset="0"/>
                <a:cs typeface="Segoe UI" panose="020B0502040204020203" pitchFamily="34" charset="0"/>
              </a:rPr>
              <a:t>eadiness</a:t>
            </a:r>
            <a:r>
              <a:rPr kumimoji="0" lang="en-GB" sz="2000" b="1" i="0" u="none" strike="noStrike" kern="1200" cap="none" spc="0" normalizeH="0" baseline="0" noProof="0" dirty="0">
                <a:ln>
                  <a:noFill/>
                </a:ln>
                <a:solidFill>
                  <a:schemeClr val="tx2"/>
                </a:solidFill>
                <a:effectLst/>
                <a:uLnTx/>
                <a:uFillTx/>
                <a:latin typeface="Segoe UI" panose="020B0502040204020203" pitchFamily="34" charset="0"/>
                <a:cs typeface="Segoe UI" panose="020B0502040204020203" pitchFamily="34" charset="0"/>
              </a:rPr>
              <a:t> /  COVID response</a:t>
            </a:r>
          </a:p>
        </p:txBody>
      </p:sp>
    </p:spTree>
    <p:extLst>
      <p:ext uri="{BB962C8B-B14F-4D97-AF65-F5344CB8AC3E}">
        <p14:creationId xmlns:p14="http://schemas.microsoft.com/office/powerpoint/2010/main" val="122445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500"/>
                                        <p:tgtEl>
                                          <p:spTgt spid="3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500"/>
                                        <p:tgtEl>
                                          <p:spTgt spid="5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500"/>
                                        <p:tgtEl>
                                          <p:spTgt spid="4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fade">
                                      <p:cBhvr>
                                        <p:cTn id="45" dur="500"/>
                                        <p:tgtEl>
                                          <p:spTgt spid="5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500"/>
                                        <p:tgtEl>
                                          <p:spTgt spid="4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500"/>
                                        <p:tgtEl>
                                          <p:spTgt spid="5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500"/>
                                        <p:tgtEl>
                                          <p:spTgt spid="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fade">
                                      <p:cBhvr>
                                        <p:cTn id="63" dur="500"/>
                                        <p:tgtEl>
                                          <p:spTgt spid="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fade">
                                      <p:cBhvr>
                                        <p:cTn id="66" dur="500"/>
                                        <p:tgtEl>
                                          <p:spTgt spid="4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
                                        </p:tgtEl>
                                        <p:attrNameLst>
                                          <p:attrName>style.visibility</p:attrName>
                                        </p:attrNameLst>
                                      </p:cBhvr>
                                      <p:to>
                                        <p:strVal val="visible"/>
                                      </p:to>
                                    </p:set>
                                    <p:animEffect transition="in" filter="fade">
                                      <p:cBhvr>
                                        <p:cTn id="6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2" grpId="0"/>
      <p:bldP spid="53" grpId="0"/>
      <p:bldP spid="55"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font, businesscard, screenshot&#10;&#10;Description automatically generated">
            <a:extLst>
              <a:ext uri="{FF2B5EF4-FFF2-40B4-BE49-F238E27FC236}">
                <a16:creationId xmlns:a16="http://schemas.microsoft.com/office/drawing/2014/main" id="{BFBC7FBC-C15F-D1FC-E457-C822377AC8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634" y="1420083"/>
            <a:ext cx="13317415" cy="7491046"/>
          </a:xfrm>
          <a:prstGeom prst="rect">
            <a:avLst/>
          </a:prstGeom>
        </p:spPr>
      </p:pic>
      <p:sp>
        <p:nvSpPr>
          <p:cNvPr id="4" name="Title 3">
            <a:extLst>
              <a:ext uri="{FF2B5EF4-FFF2-40B4-BE49-F238E27FC236}">
                <a16:creationId xmlns:a16="http://schemas.microsoft.com/office/drawing/2014/main" id="{D6559A86-A758-4472-968B-BE719C4F4899}"/>
              </a:ext>
            </a:extLst>
          </p:cNvPr>
          <p:cNvSpPr>
            <a:spLocks noGrp="1"/>
          </p:cNvSpPr>
          <p:nvPr>
            <p:ph type="title"/>
          </p:nvPr>
        </p:nvSpPr>
        <p:spPr>
          <a:xfrm>
            <a:off x="538416" y="110829"/>
            <a:ext cx="10972800" cy="1143000"/>
          </a:xfrm>
        </p:spPr>
        <p:txBody>
          <a:bodyPr>
            <a:normAutofit/>
          </a:bodyPr>
          <a:lstStyle/>
          <a:p>
            <a:r>
              <a:rPr lang="en-GB" sz="4800" b="1" dirty="0">
                <a:solidFill>
                  <a:schemeClr val="tx2"/>
                </a:solidFill>
                <a:latin typeface="Calibri" panose="020F0502020204030204" pitchFamily="34" charset="0"/>
                <a:cs typeface="Calibri" panose="020F0502020204030204" pitchFamily="34" charset="0"/>
              </a:rPr>
              <a:t>Key Statistics</a:t>
            </a:r>
          </a:p>
        </p:txBody>
      </p:sp>
      <p:sp>
        <p:nvSpPr>
          <p:cNvPr id="7" name="Rectangle 1">
            <a:extLst>
              <a:ext uri="{FF2B5EF4-FFF2-40B4-BE49-F238E27FC236}">
                <a16:creationId xmlns:a16="http://schemas.microsoft.com/office/drawing/2014/main" id="{E23680D1-9280-4BB4-8FAF-29089E1DA982}"/>
              </a:ext>
            </a:extLst>
          </p:cNvPr>
          <p:cNvSpPr>
            <a:spLocks noChangeArrowheads="1"/>
          </p:cNvSpPr>
          <p:nvPr/>
        </p:nvSpPr>
        <p:spPr bwMode="auto">
          <a:xfrm>
            <a:off x="-2581835" y="-364435"/>
            <a:ext cx="16437685" cy="1107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5" name="Title 3">
            <a:extLst>
              <a:ext uri="{FF2B5EF4-FFF2-40B4-BE49-F238E27FC236}">
                <a16:creationId xmlns:a16="http://schemas.microsoft.com/office/drawing/2014/main" id="{BADAEA36-A00C-8524-A723-DC0C347265DD}"/>
              </a:ext>
            </a:extLst>
          </p:cNvPr>
          <p:cNvSpPr txBox="1">
            <a:spLocks/>
          </p:cNvSpPr>
          <p:nvPr/>
        </p:nvSpPr>
        <p:spPr>
          <a:xfrm>
            <a:off x="0" y="3429000"/>
            <a:ext cx="2790000" cy="1143000"/>
          </a:xfrm>
          <a:prstGeom prst="rect">
            <a:avLst/>
          </a:prstGeom>
          <a:solidFill>
            <a:schemeClr val="bg1"/>
          </a:solidFill>
        </p:spPr>
        <p:txBody>
          <a:bodyPr vert="horz" lIns="91440" tIns="45720" rIns="91440" bIns="45720" rtlCol="0" anchor="ctr">
            <a:normAutofit/>
          </a:bodyPr>
          <a:lstStyle>
            <a:lvl1pPr algn="ctr" defTabSz="1219170" rtl="0" eaLnBrk="1" latinLnBrk="0" hangingPunct="1">
              <a:spcBef>
                <a:spcPct val="0"/>
              </a:spcBef>
              <a:buNone/>
              <a:defRPr sz="4800" kern="1200">
                <a:solidFill>
                  <a:schemeClr val="tx2"/>
                </a:solidFill>
                <a:latin typeface="+mj-lt"/>
                <a:ea typeface="+mj-ea"/>
                <a:cs typeface="+mj-cs"/>
              </a:defRPr>
            </a:lvl1pPr>
          </a:lstStyle>
          <a:p>
            <a:r>
              <a:rPr lang="en-GB" b="1" dirty="0">
                <a:latin typeface="Calibri" panose="020F0502020204030204" pitchFamily="34" charset="0"/>
                <a:cs typeface="Calibri" panose="020F0502020204030204" pitchFamily="34" charset="0"/>
              </a:rPr>
              <a:t>Enquiries</a:t>
            </a:r>
          </a:p>
        </p:txBody>
      </p:sp>
      <p:sp>
        <p:nvSpPr>
          <p:cNvPr id="2" name="Title 3">
            <a:extLst>
              <a:ext uri="{FF2B5EF4-FFF2-40B4-BE49-F238E27FC236}">
                <a16:creationId xmlns:a16="http://schemas.microsoft.com/office/drawing/2014/main" id="{36AB57B8-F5B0-3FF5-C3C8-2AED0EA2609A}"/>
              </a:ext>
            </a:extLst>
          </p:cNvPr>
          <p:cNvSpPr txBox="1">
            <a:spLocks/>
          </p:cNvSpPr>
          <p:nvPr/>
        </p:nvSpPr>
        <p:spPr>
          <a:xfrm>
            <a:off x="0" y="1157593"/>
            <a:ext cx="7348451" cy="1143000"/>
          </a:xfrm>
          <a:prstGeom prst="rect">
            <a:avLst/>
          </a:prstGeom>
          <a:solidFill>
            <a:schemeClr val="bg1"/>
          </a:solidFill>
        </p:spPr>
        <p:txBody>
          <a:bodyPr vert="horz" lIns="91440" tIns="45720" rIns="91440" bIns="45720" rtlCol="0" anchor="ctr">
            <a:normAutofit/>
          </a:bodyPr>
          <a:lstStyle>
            <a:lvl1pPr algn="ctr" defTabSz="1219170" rtl="0" eaLnBrk="1" latinLnBrk="0" hangingPunct="1">
              <a:spcBef>
                <a:spcPct val="0"/>
              </a:spcBef>
              <a:buNone/>
              <a:defRPr sz="4800" kern="1200">
                <a:solidFill>
                  <a:schemeClr val="tx2"/>
                </a:solidFill>
                <a:latin typeface="+mj-lt"/>
                <a:ea typeface="+mj-ea"/>
                <a:cs typeface="+mj-cs"/>
              </a:defRPr>
            </a:lvl1pPr>
          </a:lstStyle>
          <a:p>
            <a:r>
              <a:rPr lang="en-GB" b="1" dirty="0">
                <a:latin typeface="Calibri" panose="020F0502020204030204" pitchFamily="34" charset="0"/>
                <a:cs typeface="Calibri" panose="020F0502020204030204" pitchFamily="34" charset="0"/>
              </a:rPr>
              <a:t>Leicester and Leicestershire</a:t>
            </a:r>
          </a:p>
        </p:txBody>
      </p:sp>
      <p:sp>
        <p:nvSpPr>
          <p:cNvPr id="9" name="TextBox 8">
            <a:extLst>
              <a:ext uri="{FF2B5EF4-FFF2-40B4-BE49-F238E27FC236}">
                <a16:creationId xmlns:a16="http://schemas.microsoft.com/office/drawing/2014/main" id="{C762B5B7-48D5-F5AA-791B-5ED9848E96D3}"/>
              </a:ext>
            </a:extLst>
          </p:cNvPr>
          <p:cNvSpPr txBox="1"/>
          <p:nvPr/>
        </p:nvSpPr>
        <p:spPr>
          <a:xfrm>
            <a:off x="1929177" y="2282092"/>
            <a:ext cx="9724730" cy="1015663"/>
          </a:xfrm>
          <a:prstGeom prst="rect">
            <a:avLst/>
          </a:prstGeom>
          <a:noFill/>
        </p:spPr>
        <p:txBody>
          <a:bodyPr wrap="square" rtlCol="0">
            <a:spAutoFit/>
          </a:bodyPr>
          <a:lstStyle/>
          <a:p>
            <a:r>
              <a:rPr lang="en-GB" sz="6000" b="1" dirty="0">
                <a:solidFill>
                  <a:srgbClr val="A7C800"/>
                </a:solidFill>
                <a:latin typeface="Calibri" panose="020F0502020204030204" pitchFamily="34" charset="0"/>
                <a:ea typeface="Calibri" panose="020F0502020204030204" pitchFamily="34" charset="0"/>
                <a:cs typeface="Calibri" panose="020F0502020204030204" pitchFamily="34" charset="0"/>
              </a:rPr>
              <a:t>44,000</a:t>
            </a:r>
            <a:r>
              <a:rPr lang="en-GB" sz="40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businesses     </a:t>
            </a:r>
            <a:r>
              <a:rPr lang="en-GB" sz="40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en-GB" sz="6000" b="1" dirty="0">
                <a:solidFill>
                  <a:srgbClr val="A7C800"/>
                </a:solidFill>
                <a:effectLst/>
                <a:latin typeface="Calibri" panose="020F0502020204030204" pitchFamily="34" charset="0"/>
                <a:ea typeface="Calibri" panose="020F0502020204030204" pitchFamily="34" charset="0"/>
                <a:cs typeface="Calibri" panose="020F0502020204030204" pitchFamily="34" charset="0"/>
              </a:rPr>
              <a:t>98%</a:t>
            </a:r>
            <a:r>
              <a:rPr lang="en-GB" sz="40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SMEs</a:t>
            </a:r>
            <a:r>
              <a:rPr lang="en-GB" sz="40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485358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559A86-A758-4472-968B-BE719C4F4899}"/>
              </a:ext>
            </a:extLst>
          </p:cNvPr>
          <p:cNvSpPr>
            <a:spLocks noGrp="1"/>
          </p:cNvSpPr>
          <p:nvPr>
            <p:ph type="title"/>
          </p:nvPr>
        </p:nvSpPr>
        <p:spPr>
          <a:xfrm>
            <a:off x="538416" y="110829"/>
            <a:ext cx="10972800" cy="1143000"/>
          </a:xfrm>
        </p:spPr>
        <p:txBody>
          <a:bodyPr>
            <a:normAutofit/>
          </a:bodyPr>
          <a:lstStyle/>
          <a:p>
            <a:r>
              <a:rPr lang="en-GB" sz="4800" b="1" dirty="0">
                <a:solidFill>
                  <a:schemeClr val="tx2"/>
                </a:solidFill>
                <a:latin typeface="Calibri" panose="020F0502020204030204" pitchFamily="34" charset="0"/>
                <a:cs typeface="Calibri" panose="020F0502020204030204" pitchFamily="34" charset="0"/>
              </a:rPr>
              <a:t>COVID-19</a:t>
            </a:r>
          </a:p>
        </p:txBody>
      </p:sp>
      <p:sp>
        <p:nvSpPr>
          <p:cNvPr id="7" name="Rectangle 1">
            <a:extLst>
              <a:ext uri="{FF2B5EF4-FFF2-40B4-BE49-F238E27FC236}">
                <a16:creationId xmlns:a16="http://schemas.microsoft.com/office/drawing/2014/main" id="{E23680D1-9280-4BB4-8FAF-29089E1DA982}"/>
              </a:ext>
            </a:extLst>
          </p:cNvPr>
          <p:cNvSpPr>
            <a:spLocks noChangeArrowheads="1"/>
          </p:cNvSpPr>
          <p:nvPr/>
        </p:nvSpPr>
        <p:spPr bwMode="auto">
          <a:xfrm>
            <a:off x="-2581835" y="-364435"/>
            <a:ext cx="16437685" cy="1107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2" name="Graphic 1" descr="Network with solid fill">
            <a:extLst>
              <a:ext uri="{FF2B5EF4-FFF2-40B4-BE49-F238E27FC236}">
                <a16:creationId xmlns:a16="http://schemas.microsoft.com/office/drawing/2014/main" id="{BDDF23DD-7431-3D00-3298-B17E78415F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16844" y="303850"/>
            <a:ext cx="914400" cy="914400"/>
          </a:xfrm>
          <a:prstGeom prst="rect">
            <a:avLst/>
          </a:prstGeom>
        </p:spPr>
      </p:pic>
      <p:pic>
        <p:nvPicPr>
          <p:cNvPr id="6" name="Graphic 5" descr="Germ with solid fill">
            <a:extLst>
              <a:ext uri="{FF2B5EF4-FFF2-40B4-BE49-F238E27FC236}">
                <a16:creationId xmlns:a16="http://schemas.microsoft.com/office/drawing/2014/main" id="{2952C556-F7A2-A98D-BAE6-EB3E6B2C9E6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15831" y="135482"/>
            <a:ext cx="914400" cy="914400"/>
          </a:xfrm>
          <a:prstGeom prst="rect">
            <a:avLst/>
          </a:prstGeom>
        </p:spPr>
      </p:pic>
      <p:pic>
        <p:nvPicPr>
          <p:cNvPr id="8" name="Graphic 7" descr="Germ with solid fill">
            <a:extLst>
              <a:ext uri="{FF2B5EF4-FFF2-40B4-BE49-F238E27FC236}">
                <a16:creationId xmlns:a16="http://schemas.microsoft.com/office/drawing/2014/main" id="{F3EE2E14-988C-B810-B7A0-8823E29094A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9082422">
            <a:off x="10229963" y="5177089"/>
            <a:ext cx="914400" cy="914400"/>
          </a:xfrm>
          <a:prstGeom prst="rect">
            <a:avLst/>
          </a:prstGeom>
        </p:spPr>
      </p:pic>
      <p:pic>
        <p:nvPicPr>
          <p:cNvPr id="10" name="Graphic 9" descr="Germ outline">
            <a:extLst>
              <a:ext uri="{FF2B5EF4-FFF2-40B4-BE49-F238E27FC236}">
                <a16:creationId xmlns:a16="http://schemas.microsoft.com/office/drawing/2014/main" id="{44DA8CCC-F673-5006-FC44-5DA98132CBE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550557" y="1330007"/>
            <a:ext cx="914400" cy="914400"/>
          </a:xfrm>
          <a:prstGeom prst="rect">
            <a:avLst/>
          </a:prstGeom>
        </p:spPr>
      </p:pic>
      <p:sp>
        <p:nvSpPr>
          <p:cNvPr id="3" name="TextBox 2">
            <a:extLst>
              <a:ext uri="{FF2B5EF4-FFF2-40B4-BE49-F238E27FC236}">
                <a16:creationId xmlns:a16="http://schemas.microsoft.com/office/drawing/2014/main" id="{E98ACA35-977D-38E4-EFEF-4485E90E6C38}"/>
              </a:ext>
            </a:extLst>
          </p:cNvPr>
          <p:cNvSpPr txBox="1"/>
          <p:nvPr/>
        </p:nvSpPr>
        <p:spPr>
          <a:xfrm>
            <a:off x="349759" y="2244407"/>
            <a:ext cx="11321310" cy="5016758"/>
          </a:xfrm>
          <a:prstGeom prst="rect">
            <a:avLst/>
          </a:prstGeom>
          <a:noFill/>
        </p:spPr>
        <p:txBody>
          <a:bodyPr wrap="square" rtlCol="0">
            <a:spAutoFit/>
          </a:bodyPr>
          <a:lstStyle/>
          <a:p>
            <a:pPr marL="571500" indent="-571500">
              <a:buFont typeface="Arial" panose="020B0604020202020204" pitchFamily="34" charset="0"/>
              <a:buChar char="•"/>
            </a:pPr>
            <a:r>
              <a:rPr lang="en-GB" sz="4000" dirty="0">
                <a:solidFill>
                  <a:schemeClr val="tx2"/>
                </a:solidFill>
                <a:latin typeface="Calibri" panose="020F0502020204030204" pitchFamily="34" charset="0"/>
                <a:ea typeface="Calibri" panose="020F0502020204030204" pitchFamily="34" charset="0"/>
                <a:cs typeface="Calibri" panose="020F0502020204030204" pitchFamily="34" charset="0"/>
              </a:rPr>
              <a:t>Rapid change to delivery – in person to online</a:t>
            </a:r>
          </a:p>
          <a:p>
            <a:pPr marL="571500" indent="-571500">
              <a:buFont typeface="Arial" panose="020B0604020202020204" pitchFamily="34" charset="0"/>
              <a:buChar char="•"/>
            </a:pPr>
            <a:r>
              <a:rPr lang="en-GB" sz="4000" dirty="0">
                <a:solidFill>
                  <a:schemeClr val="tx2"/>
                </a:solidFill>
                <a:latin typeface="Calibri" panose="020F0502020204030204" pitchFamily="34" charset="0"/>
                <a:ea typeface="Calibri" panose="020F0502020204030204" pitchFamily="34" charset="0"/>
                <a:cs typeface="Calibri" panose="020F0502020204030204" pitchFamily="34" charset="0"/>
              </a:rPr>
              <a:t>Enquiries </a:t>
            </a:r>
            <a:r>
              <a:rPr lang="en-GB" sz="6000" b="1" dirty="0">
                <a:solidFill>
                  <a:srgbClr val="A7C800"/>
                </a:solidFill>
                <a:latin typeface="Calibri" panose="020F0502020204030204" pitchFamily="34" charset="0"/>
                <a:ea typeface="Calibri" panose="020F0502020204030204" pitchFamily="34" charset="0"/>
                <a:cs typeface="Calibri" panose="020F0502020204030204" pitchFamily="34" charset="0"/>
              </a:rPr>
              <a:t>x3</a:t>
            </a:r>
            <a:endParaRPr lang="en-GB" sz="600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571500" indent="-571500">
              <a:buFont typeface="Arial" panose="020B0604020202020204" pitchFamily="34" charset="0"/>
              <a:buChar char="•"/>
            </a:pPr>
            <a:r>
              <a:rPr lang="en-GB" sz="4000" dirty="0">
                <a:solidFill>
                  <a:schemeClr val="tx2"/>
                </a:solidFill>
                <a:latin typeface="Calibri" panose="020F0502020204030204" pitchFamily="34" charset="0"/>
                <a:ea typeface="Calibri" panose="020F0502020204030204" pitchFamily="34" charset="0"/>
                <a:cs typeface="Calibri" panose="020F0502020204030204" pitchFamily="34" charset="0"/>
              </a:rPr>
              <a:t>Attendance at events </a:t>
            </a:r>
            <a:r>
              <a:rPr lang="en-GB" sz="6000" b="1" dirty="0">
                <a:solidFill>
                  <a:srgbClr val="A7C800"/>
                </a:solidFill>
                <a:latin typeface="Calibri" panose="020F0502020204030204" pitchFamily="34" charset="0"/>
                <a:ea typeface="Calibri" panose="020F0502020204030204" pitchFamily="34" charset="0"/>
                <a:cs typeface="Calibri" panose="020F0502020204030204" pitchFamily="34" charset="0"/>
              </a:rPr>
              <a:t>x3</a:t>
            </a:r>
            <a:endParaRPr lang="en-GB" sz="600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571500" indent="-571500">
              <a:buFont typeface="Arial" panose="020B0604020202020204" pitchFamily="34" charset="0"/>
              <a:buChar char="•"/>
            </a:pPr>
            <a:r>
              <a:rPr lang="en-GB" sz="4000" dirty="0">
                <a:solidFill>
                  <a:schemeClr val="tx2"/>
                </a:solidFill>
                <a:latin typeface="Calibri" panose="020F0502020204030204" pitchFamily="34" charset="0"/>
                <a:ea typeface="Calibri" panose="020F0502020204030204" pitchFamily="34" charset="0"/>
                <a:cs typeface="Calibri" panose="020F0502020204030204" pitchFamily="34" charset="0"/>
              </a:rPr>
              <a:t>Significant interest in grants</a:t>
            </a:r>
            <a:r>
              <a:rPr lang="en-GB" sz="6000" dirty="0">
                <a:solidFill>
                  <a:schemeClr val="tx2"/>
                </a:solidFill>
                <a:latin typeface="Calibri" panose="020F0502020204030204" pitchFamily="34" charset="0"/>
                <a:ea typeface="Calibri" panose="020F0502020204030204" pitchFamily="34" charset="0"/>
                <a:cs typeface="Calibri" panose="020F0502020204030204" pitchFamily="34" charset="0"/>
              </a:rPr>
              <a:t> </a:t>
            </a:r>
            <a:endParaRPr lang="en-GB" sz="400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571500" indent="-571500">
              <a:buFont typeface="Arial" panose="020B0604020202020204" pitchFamily="34" charset="0"/>
              <a:buChar char="•"/>
            </a:pPr>
            <a:r>
              <a:rPr lang="en-GB" sz="40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More Health and Wellbeing events </a:t>
            </a:r>
            <a:r>
              <a:rPr lang="en-GB" sz="60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endParaRPr lang="en-GB" sz="400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p>
            <a:pPr marL="571500" indent="-571500">
              <a:buFont typeface="Arial" panose="020B0604020202020204" pitchFamily="34" charset="0"/>
              <a:buChar char="•"/>
            </a:pPr>
            <a:endParaRPr lang="en-GB" sz="400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3690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businesscard, font, design&#10;&#10;Description automatically generated">
            <a:extLst>
              <a:ext uri="{FF2B5EF4-FFF2-40B4-BE49-F238E27FC236}">
                <a16:creationId xmlns:a16="http://schemas.microsoft.com/office/drawing/2014/main" id="{66EA0D0B-B35F-FA7D-4AF3-E426F5F284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350" y="-2080007"/>
            <a:ext cx="12191999" cy="6858000"/>
          </a:xfrm>
          <a:prstGeom prst="rect">
            <a:avLst/>
          </a:prstGeom>
        </p:spPr>
      </p:pic>
      <p:sp>
        <p:nvSpPr>
          <p:cNvPr id="7" name="Rectangle 1">
            <a:extLst>
              <a:ext uri="{FF2B5EF4-FFF2-40B4-BE49-F238E27FC236}">
                <a16:creationId xmlns:a16="http://schemas.microsoft.com/office/drawing/2014/main" id="{E23680D1-9280-4BB4-8FAF-29089E1DA982}"/>
              </a:ext>
            </a:extLst>
          </p:cNvPr>
          <p:cNvSpPr>
            <a:spLocks noChangeArrowheads="1"/>
          </p:cNvSpPr>
          <p:nvPr/>
        </p:nvSpPr>
        <p:spPr bwMode="auto">
          <a:xfrm>
            <a:off x="-2581835" y="-364435"/>
            <a:ext cx="16437685" cy="1107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9" name="Title 3">
            <a:extLst>
              <a:ext uri="{FF2B5EF4-FFF2-40B4-BE49-F238E27FC236}">
                <a16:creationId xmlns:a16="http://schemas.microsoft.com/office/drawing/2014/main" id="{979C4E86-51A6-1ACB-349C-C3075BABD9FA}"/>
              </a:ext>
            </a:extLst>
          </p:cNvPr>
          <p:cNvSpPr txBox="1">
            <a:spLocks/>
          </p:cNvSpPr>
          <p:nvPr/>
        </p:nvSpPr>
        <p:spPr>
          <a:xfrm>
            <a:off x="757456" y="265028"/>
            <a:ext cx="2790000" cy="1143000"/>
          </a:xfrm>
          <a:prstGeom prst="rect">
            <a:avLst/>
          </a:prstGeom>
          <a:solidFill>
            <a:schemeClr val="bg1"/>
          </a:solidFill>
        </p:spPr>
        <p:txBody>
          <a:bodyPr vert="horz" lIns="91440" tIns="45720" rIns="91440" bIns="45720" rtlCol="0" anchor="ctr">
            <a:normAutofit/>
          </a:bodyPr>
          <a:lstStyle>
            <a:lvl1pPr algn="ctr" defTabSz="1219170" rtl="0" eaLnBrk="1" latinLnBrk="0" hangingPunct="1">
              <a:spcBef>
                <a:spcPct val="0"/>
              </a:spcBef>
              <a:buNone/>
              <a:defRPr sz="4800" kern="1200">
                <a:solidFill>
                  <a:schemeClr val="tx2"/>
                </a:solidFill>
                <a:latin typeface="+mj-lt"/>
                <a:ea typeface="+mj-ea"/>
                <a:cs typeface="+mj-cs"/>
              </a:defRPr>
            </a:lvl1pPr>
          </a:lstStyle>
          <a:p>
            <a:r>
              <a:rPr lang="en-GB" b="1" dirty="0">
                <a:latin typeface="Calibri" panose="020F0502020204030204" pitchFamily="34" charset="0"/>
                <a:cs typeface="Calibri" panose="020F0502020204030204" pitchFamily="34" charset="0"/>
              </a:rPr>
              <a:t>Advice</a:t>
            </a:r>
          </a:p>
        </p:txBody>
      </p:sp>
      <p:pic>
        <p:nvPicPr>
          <p:cNvPr id="11" name="Picture 10" descr="A group of people standing in front of a sign&#10;&#10;Description automatically generated">
            <a:extLst>
              <a:ext uri="{FF2B5EF4-FFF2-40B4-BE49-F238E27FC236}">
                <a16:creationId xmlns:a16="http://schemas.microsoft.com/office/drawing/2014/main" id="{C55CCF3B-675A-8BA4-1CC9-6CA17CB70E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745543"/>
            <a:ext cx="6752492" cy="4501661"/>
          </a:xfrm>
          <a:prstGeom prst="rect">
            <a:avLst/>
          </a:prstGeom>
        </p:spPr>
      </p:pic>
      <p:pic>
        <p:nvPicPr>
          <p:cNvPr id="13" name="Picture 12" descr="A picture containing clothing, person, human face, employment&#10;&#10;Description automatically generated">
            <a:extLst>
              <a:ext uri="{FF2B5EF4-FFF2-40B4-BE49-F238E27FC236}">
                <a16:creationId xmlns:a16="http://schemas.microsoft.com/office/drawing/2014/main" id="{298FF027-3257-9DFC-EF15-CD0E3ADD06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96560" y="2745543"/>
            <a:ext cx="6545539" cy="4361988"/>
          </a:xfrm>
          <a:prstGeom prst="rect">
            <a:avLst/>
          </a:prstGeom>
        </p:spPr>
      </p:pic>
    </p:spTree>
    <p:extLst>
      <p:ext uri="{BB962C8B-B14F-4D97-AF65-F5344CB8AC3E}">
        <p14:creationId xmlns:p14="http://schemas.microsoft.com/office/powerpoint/2010/main" val="1008332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businesscard, font, screenshot&#10;&#10;Description automatically generated">
            <a:extLst>
              <a:ext uri="{FF2B5EF4-FFF2-40B4-BE49-F238E27FC236}">
                <a16:creationId xmlns:a16="http://schemas.microsoft.com/office/drawing/2014/main" id="{8BDE2CB3-93F7-17ED-BBFF-02819C2AAB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898" y="-2115400"/>
            <a:ext cx="14191049" cy="7982465"/>
          </a:xfrm>
          <a:prstGeom prst="rect">
            <a:avLst/>
          </a:prstGeom>
        </p:spPr>
      </p:pic>
      <p:sp>
        <p:nvSpPr>
          <p:cNvPr id="4" name="Title 3">
            <a:extLst>
              <a:ext uri="{FF2B5EF4-FFF2-40B4-BE49-F238E27FC236}">
                <a16:creationId xmlns:a16="http://schemas.microsoft.com/office/drawing/2014/main" id="{D6559A86-A758-4472-968B-BE719C4F4899}"/>
              </a:ext>
            </a:extLst>
          </p:cNvPr>
          <p:cNvSpPr>
            <a:spLocks noGrp="1"/>
          </p:cNvSpPr>
          <p:nvPr>
            <p:ph type="title"/>
          </p:nvPr>
        </p:nvSpPr>
        <p:spPr>
          <a:xfrm>
            <a:off x="0" y="970092"/>
            <a:ext cx="2790000" cy="1143000"/>
          </a:xfrm>
          <a:solidFill>
            <a:schemeClr val="bg1"/>
          </a:solidFill>
        </p:spPr>
        <p:txBody>
          <a:bodyPr>
            <a:normAutofit/>
          </a:bodyPr>
          <a:lstStyle/>
          <a:p>
            <a:r>
              <a:rPr lang="en-GB" sz="4800" b="1" dirty="0">
                <a:latin typeface="Calibri" panose="020F0502020204030204" pitchFamily="34" charset="0"/>
                <a:cs typeface="Calibri" panose="020F0502020204030204" pitchFamily="34" charset="0"/>
              </a:rPr>
              <a:t>Events</a:t>
            </a:r>
          </a:p>
        </p:txBody>
      </p:sp>
      <p:sp>
        <p:nvSpPr>
          <p:cNvPr id="7" name="Rectangle 1">
            <a:extLst>
              <a:ext uri="{FF2B5EF4-FFF2-40B4-BE49-F238E27FC236}">
                <a16:creationId xmlns:a16="http://schemas.microsoft.com/office/drawing/2014/main" id="{E23680D1-9280-4BB4-8FAF-29089E1DA982}"/>
              </a:ext>
            </a:extLst>
          </p:cNvPr>
          <p:cNvSpPr>
            <a:spLocks noChangeArrowheads="1"/>
          </p:cNvSpPr>
          <p:nvPr/>
        </p:nvSpPr>
        <p:spPr bwMode="auto">
          <a:xfrm>
            <a:off x="-2581835" y="-364435"/>
            <a:ext cx="16437685" cy="1107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8" name="Picture 7" descr="A group of people in a room&#10;&#10;Description automatically generated with medium confidence">
            <a:extLst>
              <a:ext uri="{FF2B5EF4-FFF2-40B4-BE49-F238E27FC236}">
                <a16:creationId xmlns:a16="http://schemas.microsoft.com/office/drawing/2014/main" id="{F0218CDE-BADA-492C-8419-BE96DAACED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4757" y="3104027"/>
            <a:ext cx="8329353" cy="3753973"/>
          </a:xfrm>
          <a:prstGeom prst="rect">
            <a:avLst/>
          </a:prstGeom>
        </p:spPr>
      </p:pic>
      <p:pic>
        <p:nvPicPr>
          <p:cNvPr id="10" name="Picture 9" descr="A person standing in front of a white board&#10;&#10;Description automatically generated with low confidence">
            <a:extLst>
              <a:ext uri="{FF2B5EF4-FFF2-40B4-BE49-F238E27FC236}">
                <a16:creationId xmlns:a16="http://schemas.microsoft.com/office/drawing/2014/main" id="{77DFB754-03F3-3896-008C-F1F5DF532AE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83180" y="3104027"/>
            <a:ext cx="6154933" cy="4096627"/>
          </a:xfrm>
          <a:prstGeom prst="rect">
            <a:avLst/>
          </a:prstGeom>
        </p:spPr>
      </p:pic>
    </p:spTree>
    <p:extLst>
      <p:ext uri="{BB962C8B-B14F-4D97-AF65-F5344CB8AC3E}">
        <p14:creationId xmlns:p14="http://schemas.microsoft.com/office/powerpoint/2010/main" val="2518651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clothing, person, person, wall&#10;&#10;Description automatically generated">
            <a:extLst>
              <a:ext uri="{FF2B5EF4-FFF2-40B4-BE49-F238E27FC236}">
                <a16:creationId xmlns:a16="http://schemas.microsoft.com/office/drawing/2014/main" id="{AA429DEE-22D2-82E2-55AB-02B54AB3B8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34098" y="695184"/>
            <a:ext cx="9505508" cy="6337005"/>
          </a:xfrm>
          <a:prstGeom prst="rect">
            <a:avLst/>
          </a:prstGeom>
        </p:spPr>
      </p:pic>
      <p:pic>
        <p:nvPicPr>
          <p:cNvPr id="19" name="Picture 18" descr="A group of people standing in a brewery&#10;&#10;Description automatically generated with medium confidence">
            <a:extLst>
              <a:ext uri="{FF2B5EF4-FFF2-40B4-BE49-F238E27FC236}">
                <a16:creationId xmlns:a16="http://schemas.microsoft.com/office/drawing/2014/main" id="{B9158A0C-5748-C0B2-C9AD-7CB0F8DF93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6160147" cy="4100098"/>
          </a:xfrm>
          <a:prstGeom prst="rect">
            <a:avLst/>
          </a:prstGeom>
        </p:spPr>
      </p:pic>
      <p:pic>
        <p:nvPicPr>
          <p:cNvPr id="21" name="Picture 20" descr="A picture containing clothing, person, sky, outdoor&#10;&#10;Description automatically generated">
            <a:extLst>
              <a:ext uri="{FF2B5EF4-FFF2-40B4-BE49-F238E27FC236}">
                <a16:creationId xmlns:a16="http://schemas.microsoft.com/office/drawing/2014/main" id="{07F413E1-FE72-5ACF-80D9-86F35C6ED5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00" y="3863687"/>
            <a:ext cx="6149546" cy="4100099"/>
          </a:xfrm>
          <a:prstGeom prst="rect">
            <a:avLst/>
          </a:prstGeom>
        </p:spPr>
      </p:pic>
      <p:sp>
        <p:nvSpPr>
          <p:cNvPr id="24" name="Title 3">
            <a:extLst>
              <a:ext uri="{FF2B5EF4-FFF2-40B4-BE49-F238E27FC236}">
                <a16:creationId xmlns:a16="http://schemas.microsoft.com/office/drawing/2014/main" id="{8B537272-3799-501E-DD8F-4DA2ADD7F003}"/>
              </a:ext>
            </a:extLst>
          </p:cNvPr>
          <p:cNvSpPr txBox="1">
            <a:spLocks/>
          </p:cNvSpPr>
          <p:nvPr/>
        </p:nvSpPr>
        <p:spPr>
          <a:xfrm>
            <a:off x="6397906" y="-236413"/>
            <a:ext cx="5277119" cy="1143000"/>
          </a:xfrm>
          <a:prstGeom prst="rect">
            <a:avLst/>
          </a:prstGeom>
        </p:spPr>
        <p:txBody>
          <a:bodyPr vert="horz" lIns="91440" tIns="45720" rIns="91440" bIns="45720" rtlCol="0" anchor="ctr">
            <a:normAutofit/>
          </a:bodyPr>
          <a:lstStyle>
            <a:lvl1pPr algn="ctr" defTabSz="1219170" rtl="0" eaLnBrk="1" latinLnBrk="0" hangingPunct="1">
              <a:spcBef>
                <a:spcPct val="0"/>
              </a:spcBef>
              <a:buNone/>
              <a:defRPr sz="4800" kern="1200">
                <a:solidFill>
                  <a:schemeClr val="tx2"/>
                </a:solidFill>
                <a:latin typeface="+mj-lt"/>
                <a:ea typeface="+mj-ea"/>
                <a:cs typeface="+mj-cs"/>
              </a:defRPr>
            </a:lvl1pPr>
          </a:lstStyle>
          <a:p>
            <a:r>
              <a:rPr lang="en-GB" b="1" dirty="0">
                <a:latin typeface="Calibri" panose="020F0502020204030204" pitchFamily="34" charset="0"/>
                <a:cs typeface="Calibri" panose="020F0502020204030204" pitchFamily="34" charset="0"/>
              </a:rPr>
              <a:t>Grants</a:t>
            </a:r>
          </a:p>
        </p:txBody>
      </p:sp>
    </p:spTree>
    <p:extLst>
      <p:ext uri="{BB962C8B-B14F-4D97-AF65-F5344CB8AC3E}">
        <p14:creationId xmlns:p14="http://schemas.microsoft.com/office/powerpoint/2010/main" val="29127133"/>
      </p:ext>
    </p:extLst>
  </p:cSld>
  <p:clrMapOvr>
    <a:masterClrMapping/>
  </p:clrMapOvr>
</p:sld>
</file>

<file path=ppt/theme/theme1.xml><?xml version="1.0" encoding="utf-8"?>
<a:theme xmlns:a="http://schemas.openxmlformats.org/drawingml/2006/main" name="Powerpoint template 16.9 template 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2502</TotalTime>
  <Words>479</Words>
  <Application>Microsoft Office PowerPoint</Application>
  <PresentationFormat>Widescreen</PresentationFormat>
  <Paragraphs>87</Paragraphs>
  <Slides>15</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Corbel</vt:lpstr>
      <vt:lpstr>Humanist777</vt:lpstr>
      <vt:lpstr>Segoe UI</vt:lpstr>
      <vt:lpstr>Powerpoint template 16.9 template v2</vt:lpstr>
      <vt:lpstr>PowerPoint Presentation</vt:lpstr>
      <vt:lpstr>PowerPoint Presentation</vt:lpstr>
      <vt:lpstr>PowerPoint Presentation</vt:lpstr>
      <vt:lpstr>Business Support Offer</vt:lpstr>
      <vt:lpstr>Key Statistics</vt:lpstr>
      <vt:lpstr>COVID-19</vt:lpstr>
      <vt:lpstr>PowerPoint Presentation</vt:lpstr>
      <vt:lpstr>Events</vt:lpstr>
      <vt:lpstr>PowerPoint Presentation</vt:lpstr>
      <vt:lpstr>Grants</vt:lpstr>
      <vt:lpstr>Other grants</vt:lpstr>
      <vt:lpstr>PowerPoint Presentation</vt:lpstr>
      <vt:lpstr>Support Programme Highlights</vt:lpstr>
      <vt:lpstr>Support Programme Highlights</vt:lpstr>
      <vt:lpstr>Thank you</vt:lpstr>
    </vt:vector>
  </TitlesOfParts>
  <Company>Leicester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Joanne Ives</dc:creator>
  <cp:lastModifiedBy>Peter Chandler</cp:lastModifiedBy>
  <cp:revision>117</cp:revision>
  <cp:lastPrinted>2018-03-26T15:19:20Z</cp:lastPrinted>
  <dcterms:created xsi:type="dcterms:W3CDTF">2018-03-21T11:04:23Z</dcterms:created>
  <dcterms:modified xsi:type="dcterms:W3CDTF">2023-06-21T16:21:18Z</dcterms:modified>
</cp:coreProperties>
</file>